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18"/>
  </p:notesMasterIdLst>
  <p:sldIdLst>
    <p:sldId id="511" r:id="rId2"/>
    <p:sldId id="463" r:id="rId3"/>
    <p:sldId id="520" r:id="rId4"/>
    <p:sldId id="524" r:id="rId5"/>
    <p:sldId id="525" r:id="rId6"/>
    <p:sldId id="518" r:id="rId7"/>
    <p:sldId id="519" r:id="rId8"/>
    <p:sldId id="523" r:id="rId9"/>
    <p:sldId id="521" r:id="rId10"/>
    <p:sldId id="516" r:id="rId11"/>
    <p:sldId id="477" r:id="rId12"/>
    <p:sldId id="399" r:id="rId13"/>
    <p:sldId id="409" r:id="rId14"/>
    <p:sldId id="481" r:id="rId15"/>
    <p:sldId id="482" r:id="rId16"/>
    <p:sldId id="50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85" autoAdjust="0"/>
    <p:restoredTop sz="94465" autoAdjust="0"/>
  </p:normalViewPr>
  <p:slideViewPr>
    <p:cSldViewPr snapToGrid="0">
      <p:cViewPr varScale="1">
        <p:scale>
          <a:sx n="70" d="100"/>
          <a:sy n="70" d="100"/>
        </p:scale>
        <p:origin x="1103" y="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jpeg>
</file>

<file path=ppt/media/image14.png>
</file>

<file path=ppt/media/image15.jpg>
</file>

<file path=ppt/media/image16.jpeg>
</file>

<file path=ppt/media/image17.jpeg>
</file>

<file path=ppt/media/image18.jpeg>
</file>

<file path=ppt/media/image19.tiff>
</file>

<file path=ppt/media/image2.png>
</file>

<file path=ppt/media/image20.tiff>
</file>

<file path=ppt/media/image21.tiff>
</file>

<file path=ppt/media/image22.tiff>
</file>

<file path=ppt/media/image23.jpeg>
</file>

<file path=ppt/media/image24.jpg>
</file>

<file path=ppt/media/image25.jpg>
</file>

<file path=ppt/media/image26.jpg>
</file>

<file path=ppt/media/image27.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1/29/2022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3550686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1/29/2022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1/29/2022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1/29/2022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1/29/2022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image" Target="../media/image18.jpeg"/><Relationship Id="rId7" Type="http://schemas.openxmlformats.org/officeDocument/2006/relationships/image" Target="../media/image22.tif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21.tiff"/><Relationship Id="rId5" Type="http://schemas.openxmlformats.org/officeDocument/2006/relationships/image" Target="../media/image20.tiff"/><Relationship Id="rId10" Type="http://schemas.openxmlformats.org/officeDocument/2006/relationships/image" Target="../media/image2.png"/><Relationship Id="rId4" Type="http://schemas.openxmlformats.org/officeDocument/2006/relationships/image" Target="../media/image19.tiff"/><Relationship Id="rId9" Type="http://schemas.openxmlformats.org/officeDocument/2006/relationships/hyperlink" Target="https://anubhavtrainings.com/"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4.jpg"/><Relationship Id="rId7" Type="http://schemas.openxmlformats.org/officeDocument/2006/relationships/image" Target="../media/image26.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5.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hyperlink" Target="https://www.pngall.com/blocked-png" TargetMode="External"/><Relationship Id="rId3" Type="http://schemas.openxmlformats.org/officeDocument/2006/relationships/image" Target="../media/image4.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pngimg.com/download/73390" TargetMode="External"/><Relationship Id="rId11" Type="http://schemas.openxmlformats.org/officeDocument/2006/relationships/image" Target="../media/image9.png"/><Relationship Id="rId5" Type="http://schemas.openxmlformats.org/officeDocument/2006/relationships/image" Target="../media/image5.png"/><Relationship Id="rId10" Type="http://schemas.openxmlformats.org/officeDocument/2006/relationships/hyperlink" Target="https://pixabay.com/en/truck-transportation-vehicle-158539/" TargetMode="External"/><Relationship Id="rId4" Type="http://schemas.openxmlformats.org/officeDocument/2006/relationships/hyperlink" Target="https://freesvg.org/simple-white-cloud-icon-vector-graphics" TargetMode="External"/><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16 </a:t>
            </a:r>
          </a:p>
        </p:txBody>
      </p:sp>
      <p:sp>
        <p:nvSpPr>
          <p:cNvPr id="9" name="TextBox 8">
            <a:extLst>
              <a:ext uri="{FF2B5EF4-FFF2-40B4-BE49-F238E27FC236}">
                <a16:creationId xmlns:a16="http://schemas.microsoft.com/office/drawing/2014/main" id="{029AD5CA-C2E2-40A6-8CE6-90DA460ACF0D}"/>
              </a:ext>
            </a:extLst>
          </p:cNvPr>
          <p:cNvSpPr txBox="1"/>
          <p:nvPr/>
        </p:nvSpPr>
        <p:spPr>
          <a:xfrm>
            <a:off x="122712" y="154049"/>
            <a:ext cx="10347670" cy="1754326"/>
          </a:xfrm>
          <a:prstGeom prst="rect">
            <a:avLst/>
          </a:prstGeom>
          <a:noFill/>
        </p:spPr>
        <p:txBody>
          <a:bodyPr wrap="square" rtlCol="0">
            <a:spAutoFit/>
          </a:bodyPr>
          <a:lstStyle/>
          <a:p>
            <a:r>
              <a:rPr lang="en-US" sz="5400" b="1" cap="all" spc="-150" dirty="0">
                <a:solidFill>
                  <a:srgbClr val="92D050"/>
                </a:solidFill>
              </a:rPr>
              <a:t>SAP </a:t>
            </a:r>
            <a:r>
              <a:rPr lang="en-US" sz="5400" b="1" dirty="0">
                <a:solidFill>
                  <a:srgbClr val="92D050"/>
                </a:solidFill>
              </a:rPr>
              <a:t>UI5 &amp; FIORI with OData TRAINING</a:t>
            </a:r>
          </a:p>
        </p:txBody>
      </p:sp>
    </p:spTree>
    <p:extLst>
      <p:ext uri="{BB962C8B-B14F-4D97-AF65-F5344CB8AC3E}">
        <p14:creationId xmlns:p14="http://schemas.microsoft.com/office/powerpoint/2010/main" val="3513707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11161643"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Relationship between Front-End Components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2">
            <a:extLst>
              <a:ext uri="{FF2B5EF4-FFF2-40B4-BE49-F238E27FC236}">
                <a16:creationId xmlns:a16="http://schemas.microsoft.com/office/drawing/2014/main" id="{36E5BBF4-5C80-482C-9927-A9F0F90A04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362" y="1595437"/>
            <a:ext cx="10963275" cy="366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9968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3879678" y="3011089"/>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16</a:t>
            </a:r>
          </a:p>
        </p:txBody>
      </p:sp>
    </p:spTree>
    <p:extLst>
      <p:ext uri="{BB962C8B-B14F-4D97-AF65-F5344CB8AC3E}">
        <p14:creationId xmlns:p14="http://schemas.microsoft.com/office/powerpoint/2010/main" val="39912433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6164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Event management. performance efficiency, time optimization, reminder. task and project deadline flat design element. appointment date reminding. Free Vector">
            <a:extLst>
              <a:ext uri="{FF2B5EF4-FFF2-40B4-BE49-F238E27FC236}">
                <a16:creationId xmlns:a16="http://schemas.microsoft.com/office/drawing/2014/main" id="{E00A30C1-DE9E-41BC-8534-F57620FA5B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972034"/>
            <a:ext cx="5353730" cy="53537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16</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73A79EAA-1647-4107-B296-669CE3D2F38F}"/>
              </a:ext>
            </a:extLst>
          </p:cNvPr>
          <p:cNvSpPr txBox="1"/>
          <p:nvPr/>
        </p:nvSpPr>
        <p:spPr>
          <a:xfrm>
            <a:off x="388586" y="899721"/>
            <a:ext cx="5379168" cy="2308324"/>
          </a:xfrm>
          <a:prstGeom prst="rect">
            <a:avLst/>
          </a:prstGeom>
          <a:noFill/>
        </p:spPr>
        <p:txBody>
          <a:bodyPr wrap="square" rtlCol="0">
            <a:spAutoFit/>
          </a:bodyPr>
          <a:lstStyle/>
          <a:p>
            <a:pPr marL="742950" lvl="1" indent="-285750">
              <a:buFont typeface="Arial" panose="020B0604020202020204" pitchFamily="34" charset="0"/>
              <a:buChar char="•"/>
            </a:pPr>
            <a:r>
              <a:rPr lang="it-IT" dirty="0">
                <a:solidFill>
                  <a:srgbClr val="242424"/>
                </a:solidFill>
              </a:rPr>
              <a:t>Understanding How to deliver Fiori Apps</a:t>
            </a:r>
          </a:p>
          <a:p>
            <a:pPr marL="742950" lvl="1" indent="-285750">
              <a:buFont typeface="Arial" panose="020B0604020202020204" pitchFamily="34" charset="0"/>
              <a:buChar char="•"/>
            </a:pPr>
            <a:r>
              <a:rPr lang="it-IT" dirty="0">
                <a:solidFill>
                  <a:srgbClr val="242424"/>
                </a:solidFill>
              </a:rPr>
              <a:t>Deploying the App to ABAP Enviornment</a:t>
            </a:r>
          </a:p>
          <a:p>
            <a:pPr marL="742950" lvl="1" indent="-285750">
              <a:buFont typeface="Arial" panose="020B0604020202020204" pitchFamily="34" charset="0"/>
              <a:buChar char="•"/>
            </a:pPr>
            <a:r>
              <a:rPr lang="it-IT" dirty="0">
                <a:solidFill>
                  <a:srgbClr val="242424"/>
                </a:solidFill>
              </a:rPr>
              <a:t>Introduciton to Fiori Launchpad</a:t>
            </a:r>
          </a:p>
          <a:p>
            <a:pPr marL="742950" lvl="1" indent="-285750">
              <a:buFont typeface="Arial" panose="020B0604020202020204" pitchFamily="34" charset="0"/>
              <a:buChar char="•"/>
            </a:pPr>
            <a:r>
              <a:rPr lang="it-IT" dirty="0">
                <a:solidFill>
                  <a:srgbClr val="242424"/>
                </a:solidFill>
              </a:rPr>
              <a:t>Why we need a Launchpad</a:t>
            </a:r>
          </a:p>
          <a:p>
            <a:pPr marL="742950" lvl="1" indent="-285750">
              <a:buFont typeface="Arial" panose="020B0604020202020204" pitchFamily="34" charset="0"/>
              <a:buChar char="•"/>
            </a:pPr>
            <a:r>
              <a:rPr lang="it-IT" dirty="0">
                <a:solidFill>
                  <a:srgbClr val="242424"/>
                </a:solidFill>
              </a:rPr>
              <a:t>How to Access Launchpad</a:t>
            </a:r>
          </a:p>
          <a:p>
            <a:pPr marL="742950" lvl="1" indent="-285750">
              <a:buFont typeface="Arial" panose="020B0604020202020204" pitchFamily="34" charset="0"/>
              <a:buChar char="•"/>
            </a:pPr>
            <a:r>
              <a:rPr lang="it-IT" dirty="0">
                <a:solidFill>
                  <a:srgbClr val="242424"/>
                </a:solidFill>
              </a:rPr>
              <a:t>Basic Terms related to Launchpad</a:t>
            </a:r>
          </a:p>
          <a:p>
            <a:pPr marL="742950" lvl="1" indent="-285750">
              <a:buFont typeface="Arial" panose="020B0604020202020204" pitchFamily="34" charset="0"/>
              <a:buChar char="•"/>
            </a:pPr>
            <a:r>
              <a:rPr lang="it-IT" dirty="0">
                <a:solidFill>
                  <a:srgbClr val="242424"/>
                </a:solidFill>
              </a:rPr>
              <a:t>Relation between Front-End Components</a:t>
            </a:r>
          </a:p>
          <a:p>
            <a:pPr marL="742950" lvl="1" indent="-285750">
              <a:buClr>
                <a:schemeClr val="tx1"/>
              </a:buClr>
              <a:buFont typeface="Arial" panose="020B0604020202020204" pitchFamily="34" charset="0"/>
              <a:buChar char="•"/>
            </a:pPr>
            <a:endParaRPr lang="en-US" dirty="0"/>
          </a:p>
        </p:txBody>
      </p:sp>
      <p:sp>
        <p:nvSpPr>
          <p:cNvPr id="9" name="Footer Placeholder 45">
            <a:extLst>
              <a:ext uri="{FF2B5EF4-FFF2-40B4-BE49-F238E27FC236}">
                <a16:creationId xmlns:a16="http://schemas.microsoft.com/office/drawing/2014/main" id="{51D77C38-BB47-4E3F-84A5-C28B21492055}"/>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321857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Delivering Fiori Apps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16" name="Rectangle 15">
            <a:extLst>
              <a:ext uri="{FF2B5EF4-FFF2-40B4-BE49-F238E27FC236}">
                <a16:creationId xmlns:a16="http://schemas.microsoft.com/office/drawing/2014/main" id="{654378F5-DDB0-4FF1-828A-D88B10866746}"/>
              </a:ext>
            </a:extLst>
          </p:cNvPr>
          <p:cNvSpPr/>
          <p:nvPr/>
        </p:nvSpPr>
        <p:spPr>
          <a:xfrm>
            <a:off x="831549" y="4062711"/>
            <a:ext cx="1776755" cy="2448272"/>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DEV</a:t>
            </a:r>
          </a:p>
        </p:txBody>
      </p:sp>
      <p:sp>
        <p:nvSpPr>
          <p:cNvPr id="17" name="Rectangle 16">
            <a:extLst>
              <a:ext uri="{FF2B5EF4-FFF2-40B4-BE49-F238E27FC236}">
                <a16:creationId xmlns:a16="http://schemas.microsoft.com/office/drawing/2014/main" id="{4756F844-E1EC-4A2F-8514-C06251FB0295}"/>
              </a:ext>
            </a:extLst>
          </p:cNvPr>
          <p:cNvSpPr/>
          <p:nvPr/>
        </p:nvSpPr>
        <p:spPr>
          <a:xfrm>
            <a:off x="5486472" y="4062711"/>
            <a:ext cx="1776755" cy="2448272"/>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QLT</a:t>
            </a:r>
          </a:p>
        </p:txBody>
      </p:sp>
      <p:sp>
        <p:nvSpPr>
          <p:cNvPr id="18" name="Rectangle 17">
            <a:extLst>
              <a:ext uri="{FF2B5EF4-FFF2-40B4-BE49-F238E27FC236}">
                <a16:creationId xmlns:a16="http://schemas.microsoft.com/office/drawing/2014/main" id="{2A05E770-358B-4C31-A3E3-A9824106442F}"/>
              </a:ext>
            </a:extLst>
          </p:cNvPr>
          <p:cNvSpPr/>
          <p:nvPr/>
        </p:nvSpPr>
        <p:spPr>
          <a:xfrm>
            <a:off x="9995025" y="4006692"/>
            <a:ext cx="1776755" cy="2448272"/>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PROD</a:t>
            </a:r>
          </a:p>
        </p:txBody>
      </p:sp>
      <p:sp>
        <p:nvSpPr>
          <p:cNvPr id="19" name="Rectangle 18">
            <a:extLst>
              <a:ext uri="{FF2B5EF4-FFF2-40B4-BE49-F238E27FC236}">
                <a16:creationId xmlns:a16="http://schemas.microsoft.com/office/drawing/2014/main" id="{A6724315-39A1-4B1A-989A-4735E6D70DC8}"/>
              </a:ext>
            </a:extLst>
          </p:cNvPr>
          <p:cNvSpPr/>
          <p:nvPr/>
        </p:nvSpPr>
        <p:spPr>
          <a:xfrm>
            <a:off x="831549" y="3502063"/>
            <a:ext cx="1776755" cy="314744"/>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white"/>
                </a:solidFill>
                <a:effectLst/>
                <a:uLnTx/>
                <a:uFillTx/>
                <a:latin typeface="Segoe UI"/>
                <a:ea typeface="+mn-ea"/>
                <a:cs typeface="+mn-cs"/>
              </a:rPr>
              <a:t>SCC</a:t>
            </a:r>
          </a:p>
        </p:txBody>
      </p:sp>
      <p:sp>
        <p:nvSpPr>
          <p:cNvPr id="21" name="Cube 20">
            <a:extLst>
              <a:ext uri="{FF2B5EF4-FFF2-40B4-BE49-F238E27FC236}">
                <a16:creationId xmlns:a16="http://schemas.microsoft.com/office/drawing/2014/main" id="{30984BDB-4ABF-4A79-BDA6-1541A81225E8}"/>
              </a:ext>
            </a:extLst>
          </p:cNvPr>
          <p:cNvSpPr/>
          <p:nvPr/>
        </p:nvSpPr>
        <p:spPr>
          <a:xfrm>
            <a:off x="931793" y="4143729"/>
            <a:ext cx="1576265" cy="756083"/>
          </a:xfrm>
          <a:prstGeom prst="cube">
            <a:avLst/>
          </a:prstGeom>
          <a:solidFill>
            <a:srgbClr val="00B0F0"/>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BSP App</a:t>
            </a:r>
          </a:p>
        </p:txBody>
      </p:sp>
      <p:sp>
        <p:nvSpPr>
          <p:cNvPr id="23" name="Arrow: Notched Right 22">
            <a:extLst>
              <a:ext uri="{FF2B5EF4-FFF2-40B4-BE49-F238E27FC236}">
                <a16:creationId xmlns:a16="http://schemas.microsoft.com/office/drawing/2014/main" id="{B55B6E2D-F44B-4109-8261-6C0B20F34993}"/>
              </a:ext>
            </a:extLst>
          </p:cNvPr>
          <p:cNvSpPr/>
          <p:nvPr/>
        </p:nvSpPr>
        <p:spPr>
          <a:xfrm>
            <a:off x="2755123" y="4899812"/>
            <a:ext cx="2520280" cy="314522"/>
          </a:xfrm>
          <a:prstGeom prst="notchedRightArrow">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24" name="Arrow: Notched Right 23">
            <a:extLst>
              <a:ext uri="{FF2B5EF4-FFF2-40B4-BE49-F238E27FC236}">
                <a16:creationId xmlns:a16="http://schemas.microsoft.com/office/drawing/2014/main" id="{EC968306-1AAD-4403-ACFD-E80203656CC3}"/>
              </a:ext>
            </a:extLst>
          </p:cNvPr>
          <p:cNvSpPr/>
          <p:nvPr/>
        </p:nvSpPr>
        <p:spPr>
          <a:xfrm>
            <a:off x="7385764" y="4876498"/>
            <a:ext cx="2520280" cy="314522"/>
          </a:xfrm>
          <a:prstGeom prst="notchedRightArrow">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25" name="Cube 24">
            <a:extLst>
              <a:ext uri="{FF2B5EF4-FFF2-40B4-BE49-F238E27FC236}">
                <a16:creationId xmlns:a16="http://schemas.microsoft.com/office/drawing/2014/main" id="{A035529D-3222-43AB-96B3-3FF99C87373B}"/>
              </a:ext>
            </a:extLst>
          </p:cNvPr>
          <p:cNvSpPr/>
          <p:nvPr/>
        </p:nvSpPr>
        <p:spPr>
          <a:xfrm>
            <a:off x="5586716" y="4143728"/>
            <a:ext cx="1576265" cy="756083"/>
          </a:xfrm>
          <a:prstGeom prst="cube">
            <a:avLst/>
          </a:prstGeom>
          <a:solidFill>
            <a:srgbClr val="00B0F0"/>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BSP App</a:t>
            </a:r>
          </a:p>
        </p:txBody>
      </p:sp>
      <p:sp>
        <p:nvSpPr>
          <p:cNvPr id="26" name="Cube 25">
            <a:extLst>
              <a:ext uri="{FF2B5EF4-FFF2-40B4-BE49-F238E27FC236}">
                <a16:creationId xmlns:a16="http://schemas.microsoft.com/office/drawing/2014/main" id="{1EA3C7DB-C59B-4551-AE76-B0882BA84DCF}"/>
              </a:ext>
            </a:extLst>
          </p:cNvPr>
          <p:cNvSpPr/>
          <p:nvPr/>
        </p:nvSpPr>
        <p:spPr>
          <a:xfrm>
            <a:off x="10111251" y="4116717"/>
            <a:ext cx="1576265" cy="756083"/>
          </a:xfrm>
          <a:prstGeom prst="cube">
            <a:avLst/>
          </a:prstGeom>
          <a:solidFill>
            <a:srgbClr val="00B0F0"/>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BSP App</a:t>
            </a:r>
          </a:p>
        </p:txBody>
      </p:sp>
      <p:cxnSp>
        <p:nvCxnSpPr>
          <p:cNvPr id="27" name="Connector: Elbow 26">
            <a:extLst>
              <a:ext uri="{FF2B5EF4-FFF2-40B4-BE49-F238E27FC236}">
                <a16:creationId xmlns:a16="http://schemas.microsoft.com/office/drawing/2014/main" id="{E450E2FD-75A8-4178-9BB2-402C0402475E}"/>
              </a:ext>
            </a:extLst>
          </p:cNvPr>
          <p:cNvCxnSpPr>
            <a:cxnSpLocks/>
            <a:endCxn id="26" idx="0"/>
          </p:cNvCxnSpPr>
          <p:nvPr/>
        </p:nvCxnSpPr>
        <p:spPr>
          <a:xfrm rot="5400000">
            <a:off x="10659785" y="3297097"/>
            <a:ext cx="1153729" cy="48551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Smiley Face 27">
            <a:extLst>
              <a:ext uri="{FF2B5EF4-FFF2-40B4-BE49-F238E27FC236}">
                <a16:creationId xmlns:a16="http://schemas.microsoft.com/office/drawing/2014/main" id="{BDCB9F19-0C22-4614-A887-96340403975E}"/>
              </a:ext>
            </a:extLst>
          </p:cNvPr>
          <p:cNvSpPr/>
          <p:nvPr/>
        </p:nvSpPr>
        <p:spPr>
          <a:xfrm>
            <a:off x="11423005" y="2126770"/>
            <a:ext cx="504056" cy="477566"/>
          </a:xfrm>
          <a:prstGeom prst="smileyFac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Smiley Face 28">
            <a:extLst>
              <a:ext uri="{FF2B5EF4-FFF2-40B4-BE49-F238E27FC236}">
                <a16:creationId xmlns:a16="http://schemas.microsoft.com/office/drawing/2014/main" id="{780231C4-A3B1-43E5-BC8B-E8DCA814157D}"/>
              </a:ext>
            </a:extLst>
          </p:cNvPr>
          <p:cNvSpPr/>
          <p:nvPr/>
        </p:nvSpPr>
        <p:spPr>
          <a:xfrm>
            <a:off x="11435488" y="2668250"/>
            <a:ext cx="504056" cy="477566"/>
          </a:xfrm>
          <a:prstGeom prst="smileyFac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miley Face 29">
            <a:extLst>
              <a:ext uri="{FF2B5EF4-FFF2-40B4-BE49-F238E27FC236}">
                <a16:creationId xmlns:a16="http://schemas.microsoft.com/office/drawing/2014/main" id="{1BDE80DE-272A-4092-BEBE-06B61BA17415}"/>
              </a:ext>
            </a:extLst>
          </p:cNvPr>
          <p:cNvSpPr/>
          <p:nvPr/>
        </p:nvSpPr>
        <p:spPr>
          <a:xfrm>
            <a:off x="10869509" y="2124675"/>
            <a:ext cx="504056" cy="477566"/>
          </a:xfrm>
          <a:prstGeom prst="smileyFac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miley Face 30">
            <a:extLst>
              <a:ext uri="{FF2B5EF4-FFF2-40B4-BE49-F238E27FC236}">
                <a16:creationId xmlns:a16="http://schemas.microsoft.com/office/drawing/2014/main" id="{48CF1029-3D0B-422F-9EFE-C9FF161A99E8}"/>
              </a:ext>
            </a:extLst>
          </p:cNvPr>
          <p:cNvSpPr/>
          <p:nvPr/>
        </p:nvSpPr>
        <p:spPr>
          <a:xfrm>
            <a:off x="10869509" y="2660060"/>
            <a:ext cx="504056" cy="477566"/>
          </a:xfrm>
          <a:prstGeom prst="smileyFac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A6B83E37-C747-44AA-A82B-25EDAFADBF27}"/>
              </a:ext>
            </a:extLst>
          </p:cNvPr>
          <p:cNvSpPr txBox="1"/>
          <p:nvPr/>
        </p:nvSpPr>
        <p:spPr>
          <a:xfrm>
            <a:off x="261764" y="779090"/>
            <a:ext cx="11161643" cy="923330"/>
          </a:xfrm>
          <a:prstGeom prst="rect">
            <a:avLst/>
          </a:prstGeom>
          <a:noFill/>
        </p:spPr>
        <p:txBody>
          <a:bodyPr wrap="square" rtlCol="0">
            <a:spAutoFit/>
          </a:bodyPr>
          <a:lstStyle/>
          <a:p>
            <a:pPr algn="just"/>
            <a:r>
              <a:rPr lang="en-US" dirty="0"/>
              <a:t>Currently the Application we have developed is in our local system (VS Code or BAS). Now we want this app to be accessible by other people in our company, to do that we have to deploy this application to our ABAP environment or cloud platform where it can be accessed by others.</a:t>
            </a:r>
          </a:p>
        </p:txBody>
      </p:sp>
      <p:sp>
        <p:nvSpPr>
          <p:cNvPr id="55" name="Rectangle 54">
            <a:extLst>
              <a:ext uri="{FF2B5EF4-FFF2-40B4-BE49-F238E27FC236}">
                <a16:creationId xmlns:a16="http://schemas.microsoft.com/office/drawing/2014/main" id="{AA24338D-D33D-4006-8448-D95FCF4FF995}"/>
              </a:ext>
            </a:extLst>
          </p:cNvPr>
          <p:cNvSpPr/>
          <p:nvPr/>
        </p:nvSpPr>
        <p:spPr>
          <a:xfrm>
            <a:off x="2407004" y="1833219"/>
            <a:ext cx="1656183" cy="714941"/>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BAS/VS Code</a:t>
            </a:r>
          </a:p>
        </p:txBody>
      </p:sp>
      <p:sp>
        <p:nvSpPr>
          <p:cNvPr id="56" name="Rectangle 55">
            <a:extLst>
              <a:ext uri="{FF2B5EF4-FFF2-40B4-BE49-F238E27FC236}">
                <a16:creationId xmlns:a16="http://schemas.microsoft.com/office/drawing/2014/main" id="{82BB3AFF-639C-40FE-BB63-FC63EE491701}"/>
              </a:ext>
            </a:extLst>
          </p:cNvPr>
          <p:cNvSpPr/>
          <p:nvPr/>
        </p:nvSpPr>
        <p:spPr>
          <a:xfrm>
            <a:off x="2407004" y="2643681"/>
            <a:ext cx="1656184" cy="288032"/>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white"/>
                </a:solidFill>
                <a:effectLst/>
                <a:uLnTx/>
                <a:uFillTx/>
                <a:latin typeface="Segoe UI"/>
                <a:ea typeface="+mn-ea"/>
                <a:cs typeface="+mn-cs"/>
              </a:rPr>
              <a:t>destination</a:t>
            </a:r>
          </a:p>
        </p:txBody>
      </p:sp>
      <p:sp>
        <p:nvSpPr>
          <p:cNvPr id="57" name="Smiley Face 56">
            <a:extLst>
              <a:ext uri="{FF2B5EF4-FFF2-40B4-BE49-F238E27FC236}">
                <a16:creationId xmlns:a16="http://schemas.microsoft.com/office/drawing/2014/main" id="{BFFB05F9-4AF9-40B7-9D53-7277714BF4E4}"/>
              </a:ext>
            </a:extLst>
          </p:cNvPr>
          <p:cNvSpPr/>
          <p:nvPr/>
        </p:nvSpPr>
        <p:spPr>
          <a:xfrm>
            <a:off x="991951" y="2109194"/>
            <a:ext cx="504056" cy="477566"/>
          </a:xfrm>
          <a:prstGeom prst="smileyFace">
            <a:avLst/>
          </a:prstGeom>
          <a:solidFill>
            <a:srgbClr val="0090C4">
              <a:lumMod val="60000"/>
              <a:lumOff val="40000"/>
            </a:srgbClr>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58" name="Smiley Face 57">
            <a:extLst>
              <a:ext uri="{FF2B5EF4-FFF2-40B4-BE49-F238E27FC236}">
                <a16:creationId xmlns:a16="http://schemas.microsoft.com/office/drawing/2014/main" id="{F9C5BB38-0FFD-4581-9F0D-F08E527C9A42}"/>
              </a:ext>
            </a:extLst>
          </p:cNvPr>
          <p:cNvSpPr/>
          <p:nvPr/>
        </p:nvSpPr>
        <p:spPr>
          <a:xfrm>
            <a:off x="1406646" y="1960333"/>
            <a:ext cx="504056" cy="477566"/>
          </a:xfrm>
          <a:prstGeom prst="smileyFace">
            <a:avLst/>
          </a:prstGeom>
          <a:solidFill>
            <a:srgbClr val="0090C4">
              <a:lumMod val="60000"/>
              <a:lumOff val="40000"/>
            </a:srgbClr>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59" name="Smiley Face 58">
            <a:extLst>
              <a:ext uri="{FF2B5EF4-FFF2-40B4-BE49-F238E27FC236}">
                <a16:creationId xmlns:a16="http://schemas.microsoft.com/office/drawing/2014/main" id="{CFB187F7-DE78-4856-ADDA-44B86E0FAD60}"/>
              </a:ext>
            </a:extLst>
          </p:cNvPr>
          <p:cNvSpPr/>
          <p:nvPr/>
        </p:nvSpPr>
        <p:spPr>
          <a:xfrm>
            <a:off x="615207" y="1940652"/>
            <a:ext cx="504056" cy="477566"/>
          </a:xfrm>
          <a:prstGeom prst="smileyFace">
            <a:avLst/>
          </a:prstGeom>
          <a:solidFill>
            <a:srgbClr val="0090C4">
              <a:lumMod val="60000"/>
              <a:lumOff val="40000"/>
            </a:srgbClr>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4" name="TextBox 3">
            <a:extLst>
              <a:ext uri="{FF2B5EF4-FFF2-40B4-BE49-F238E27FC236}">
                <a16:creationId xmlns:a16="http://schemas.microsoft.com/office/drawing/2014/main" id="{A8A862AF-AC9E-4886-A026-85C35C1E7279}"/>
              </a:ext>
            </a:extLst>
          </p:cNvPr>
          <p:cNvSpPr txBox="1"/>
          <p:nvPr/>
        </p:nvSpPr>
        <p:spPr>
          <a:xfrm>
            <a:off x="261764" y="2647890"/>
            <a:ext cx="1999557" cy="369332"/>
          </a:xfrm>
          <a:prstGeom prst="rect">
            <a:avLst/>
          </a:prstGeom>
          <a:noFill/>
        </p:spPr>
        <p:txBody>
          <a:bodyPr wrap="square" rtlCol="0">
            <a:spAutoFit/>
          </a:bodyPr>
          <a:lstStyle/>
          <a:p>
            <a:r>
              <a:rPr lang="en-US" dirty="0"/>
              <a:t>Development Team</a:t>
            </a:r>
          </a:p>
        </p:txBody>
      </p:sp>
      <p:sp>
        <p:nvSpPr>
          <p:cNvPr id="61" name="Thought Bubble: Cloud 60">
            <a:extLst>
              <a:ext uri="{FF2B5EF4-FFF2-40B4-BE49-F238E27FC236}">
                <a16:creationId xmlns:a16="http://schemas.microsoft.com/office/drawing/2014/main" id="{FE237636-7E52-452C-9F06-E810184111B3}"/>
              </a:ext>
            </a:extLst>
          </p:cNvPr>
          <p:cNvSpPr/>
          <p:nvPr/>
        </p:nvSpPr>
        <p:spPr>
          <a:xfrm>
            <a:off x="4665614" y="1806326"/>
            <a:ext cx="1442003" cy="807852"/>
          </a:xfrm>
          <a:prstGeom prst="cloudCallout">
            <a:avLst>
              <a:gd name="adj1" fmla="val -13719"/>
              <a:gd name="adj2" fmla="val 3086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GitHub</a:t>
            </a:r>
          </a:p>
        </p:txBody>
      </p:sp>
      <p:cxnSp>
        <p:nvCxnSpPr>
          <p:cNvPr id="62" name="Straight Connector 61">
            <a:extLst>
              <a:ext uri="{FF2B5EF4-FFF2-40B4-BE49-F238E27FC236}">
                <a16:creationId xmlns:a16="http://schemas.microsoft.com/office/drawing/2014/main" id="{D809FF09-FADC-4658-B05B-3239757DE597}"/>
              </a:ext>
            </a:extLst>
          </p:cNvPr>
          <p:cNvCxnSpPr>
            <a:cxnSpLocks/>
            <a:stCxn id="55" idx="3"/>
            <a:endCxn id="61" idx="0"/>
          </p:cNvCxnSpPr>
          <p:nvPr/>
        </p:nvCxnSpPr>
        <p:spPr>
          <a:xfrm>
            <a:off x="4063187" y="2190690"/>
            <a:ext cx="606900" cy="19562"/>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342463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Straight Arrow Connector 49">
            <a:extLst>
              <a:ext uri="{FF2B5EF4-FFF2-40B4-BE49-F238E27FC236}">
                <a16:creationId xmlns:a16="http://schemas.microsoft.com/office/drawing/2014/main" id="{278F78EF-FE91-417E-81E8-0A10CCA5B452}"/>
              </a:ext>
            </a:extLst>
          </p:cNvPr>
          <p:cNvCxnSpPr>
            <a:cxnSpLocks/>
            <a:stCxn id="39" idx="3"/>
            <a:endCxn id="48" idx="0"/>
          </p:cNvCxnSpPr>
          <p:nvPr/>
        </p:nvCxnSpPr>
        <p:spPr>
          <a:xfrm>
            <a:off x="3008739" y="1870098"/>
            <a:ext cx="12563" cy="685684"/>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Delivering Fiori Apps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2" name="Rectangle: Rounded Corners 1">
            <a:extLst>
              <a:ext uri="{FF2B5EF4-FFF2-40B4-BE49-F238E27FC236}">
                <a16:creationId xmlns:a16="http://schemas.microsoft.com/office/drawing/2014/main" id="{96C55C7C-B6D2-433D-B409-B230DCEB276E}"/>
              </a:ext>
            </a:extLst>
          </p:cNvPr>
          <p:cNvSpPr/>
          <p:nvPr/>
        </p:nvSpPr>
        <p:spPr>
          <a:xfrm>
            <a:off x="4411605" y="813925"/>
            <a:ext cx="2130251" cy="139672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Development Environment</a:t>
            </a:r>
          </a:p>
          <a:p>
            <a:pPr algn="ctr"/>
            <a:r>
              <a:rPr lang="en-US" dirty="0"/>
              <a:t>(BAS, VSCode, etc.)</a:t>
            </a:r>
          </a:p>
        </p:txBody>
      </p:sp>
      <p:grpSp>
        <p:nvGrpSpPr>
          <p:cNvPr id="15" name="Group 14">
            <a:extLst>
              <a:ext uri="{FF2B5EF4-FFF2-40B4-BE49-F238E27FC236}">
                <a16:creationId xmlns:a16="http://schemas.microsoft.com/office/drawing/2014/main" id="{8B3C9E34-3A2F-426D-AE9E-1CA80CB2282E}"/>
              </a:ext>
            </a:extLst>
          </p:cNvPr>
          <p:cNvGrpSpPr/>
          <p:nvPr/>
        </p:nvGrpSpPr>
        <p:grpSpPr>
          <a:xfrm>
            <a:off x="8783748" y="925626"/>
            <a:ext cx="2130251" cy="1175658"/>
            <a:chOff x="2652764" y="1577591"/>
            <a:chExt cx="6872235" cy="3617408"/>
          </a:xfrm>
        </p:grpSpPr>
        <p:pic>
          <p:nvPicPr>
            <p:cNvPr id="5" name="Picture 4">
              <a:extLst>
                <a:ext uri="{FF2B5EF4-FFF2-40B4-BE49-F238E27FC236}">
                  <a16:creationId xmlns:a16="http://schemas.microsoft.com/office/drawing/2014/main" id="{0B59490D-09B5-49EA-86A3-753469B7C9B1}"/>
                </a:ext>
              </a:extLst>
            </p:cNvPr>
            <p:cNvPicPr>
              <a:picLocks noChangeAspect="1"/>
            </p:cNvPicPr>
            <p:nvPr/>
          </p:nvPicPr>
          <p:blipFill rotWithShape="1">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07" t="23003" r="-1" b="24249"/>
            <a:stretch/>
          </p:blipFill>
          <p:spPr>
            <a:xfrm>
              <a:off x="2652764" y="1577591"/>
              <a:ext cx="6872235" cy="3617408"/>
            </a:xfrm>
            <a:prstGeom prst="rect">
              <a:avLst/>
            </a:prstGeom>
          </p:spPr>
        </p:pic>
        <p:sp>
          <p:nvSpPr>
            <p:cNvPr id="6" name="TextBox 5">
              <a:extLst>
                <a:ext uri="{FF2B5EF4-FFF2-40B4-BE49-F238E27FC236}">
                  <a16:creationId xmlns:a16="http://schemas.microsoft.com/office/drawing/2014/main" id="{74C612A9-434F-489A-A1B6-2A31D50F0E48}"/>
                </a:ext>
              </a:extLst>
            </p:cNvPr>
            <p:cNvSpPr txBox="1"/>
            <p:nvPr/>
          </p:nvSpPr>
          <p:spPr>
            <a:xfrm>
              <a:off x="3135086" y="3578873"/>
              <a:ext cx="5838092" cy="1041704"/>
            </a:xfrm>
            <a:prstGeom prst="rect">
              <a:avLst/>
            </a:prstGeom>
            <a:noFill/>
          </p:spPr>
          <p:txBody>
            <a:bodyPr wrap="square" rtlCol="0" anchor="ctr">
              <a:spAutoFit/>
            </a:bodyPr>
            <a:lstStyle/>
            <a:p>
              <a:pPr algn="ctr"/>
              <a:r>
                <a:rPr lang="en-US" sz="1600" b="1" dirty="0"/>
                <a:t>GitHub Repository</a:t>
              </a:r>
            </a:p>
          </p:txBody>
        </p:sp>
        <p:pic>
          <p:nvPicPr>
            <p:cNvPr id="12" name="Picture 11">
              <a:extLst>
                <a:ext uri="{FF2B5EF4-FFF2-40B4-BE49-F238E27FC236}">
                  <a16:creationId xmlns:a16="http://schemas.microsoft.com/office/drawing/2014/main" id="{325892F8-533E-4DA5-A409-447E60B1168D}"/>
                </a:ext>
              </a:extLst>
            </p:cNvPr>
            <p:cNvPicPr>
              <a:picLocks noChangeAspect="1"/>
            </p:cNvPicPr>
            <p:nvPr/>
          </p:nvPicPr>
          <p:blipFill rotWithShape="1">
            <a:blip r:embed="rId5" cstate="print">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9607" t="19432" r="19559" b="21242"/>
            <a:stretch/>
          </p:blipFill>
          <p:spPr>
            <a:xfrm>
              <a:off x="5727559" y="1977764"/>
              <a:ext cx="1527349" cy="1489480"/>
            </a:xfrm>
            <a:prstGeom prst="rect">
              <a:avLst/>
            </a:prstGeom>
          </p:spPr>
        </p:pic>
      </p:grpSp>
      <p:cxnSp>
        <p:nvCxnSpPr>
          <p:cNvPr id="33" name="Straight Arrow Connector 32">
            <a:extLst>
              <a:ext uri="{FF2B5EF4-FFF2-40B4-BE49-F238E27FC236}">
                <a16:creationId xmlns:a16="http://schemas.microsoft.com/office/drawing/2014/main" id="{067E17A7-12A5-45F9-B491-FE59429B9FD9}"/>
              </a:ext>
            </a:extLst>
          </p:cNvPr>
          <p:cNvCxnSpPr>
            <a:cxnSpLocks/>
            <a:stCxn id="2" idx="3"/>
            <a:endCxn id="5" idx="1"/>
          </p:cNvCxnSpPr>
          <p:nvPr/>
        </p:nvCxnSpPr>
        <p:spPr>
          <a:xfrm>
            <a:off x="6541856" y="1512286"/>
            <a:ext cx="2241892" cy="1169"/>
          </a:xfrm>
          <a:prstGeom prst="straightConnector1">
            <a:avLst/>
          </a:prstGeom>
          <a:ln>
            <a:headEnd type="none" w="med" len="med"/>
            <a:tailEnd type="arrow" w="med" len="med"/>
          </a:ln>
        </p:spPr>
        <p:style>
          <a:lnRef idx="3">
            <a:schemeClr val="accent6"/>
          </a:lnRef>
          <a:fillRef idx="0">
            <a:schemeClr val="accent6"/>
          </a:fillRef>
          <a:effectRef idx="2">
            <a:schemeClr val="accent6"/>
          </a:effectRef>
          <a:fontRef idx="minor">
            <a:schemeClr val="tx1"/>
          </a:fontRef>
        </p:style>
      </p:cxnSp>
      <p:sp>
        <p:nvSpPr>
          <p:cNvPr id="39" name="Cube 38">
            <a:extLst>
              <a:ext uri="{FF2B5EF4-FFF2-40B4-BE49-F238E27FC236}">
                <a16:creationId xmlns:a16="http://schemas.microsoft.com/office/drawing/2014/main" id="{02DF7A68-997A-4B27-AB1B-723D1F44CFC4}"/>
              </a:ext>
            </a:extLst>
          </p:cNvPr>
          <p:cNvSpPr/>
          <p:nvPr/>
        </p:nvSpPr>
        <p:spPr>
          <a:xfrm>
            <a:off x="2264488" y="1279649"/>
            <a:ext cx="1636115" cy="590449"/>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dist</a:t>
            </a:r>
          </a:p>
        </p:txBody>
      </p:sp>
      <p:cxnSp>
        <p:nvCxnSpPr>
          <p:cNvPr id="41" name="Straight Arrow Connector 40">
            <a:extLst>
              <a:ext uri="{FF2B5EF4-FFF2-40B4-BE49-F238E27FC236}">
                <a16:creationId xmlns:a16="http://schemas.microsoft.com/office/drawing/2014/main" id="{C5F44B1D-607C-4B53-A922-FC482FDABCC6}"/>
              </a:ext>
            </a:extLst>
          </p:cNvPr>
          <p:cNvCxnSpPr>
            <a:cxnSpLocks/>
            <a:stCxn id="2" idx="1"/>
            <a:endCxn id="39" idx="5"/>
          </p:cNvCxnSpPr>
          <p:nvPr/>
        </p:nvCxnSpPr>
        <p:spPr>
          <a:xfrm flipH="1" flipV="1">
            <a:off x="3900603" y="1501067"/>
            <a:ext cx="511002" cy="11219"/>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45" name="TextBox 44">
            <a:extLst>
              <a:ext uri="{FF2B5EF4-FFF2-40B4-BE49-F238E27FC236}">
                <a16:creationId xmlns:a16="http://schemas.microsoft.com/office/drawing/2014/main" id="{5E41C3A1-4B64-4271-B028-0AF2A6850D1E}"/>
              </a:ext>
            </a:extLst>
          </p:cNvPr>
          <p:cNvSpPr txBox="1"/>
          <p:nvPr/>
        </p:nvSpPr>
        <p:spPr>
          <a:xfrm>
            <a:off x="2569152" y="925626"/>
            <a:ext cx="1026786" cy="369332"/>
          </a:xfrm>
          <a:prstGeom prst="rect">
            <a:avLst/>
          </a:prstGeom>
          <a:noFill/>
        </p:spPr>
        <p:txBody>
          <a:bodyPr wrap="square" rtlCol="0">
            <a:spAutoFit/>
          </a:bodyPr>
          <a:lstStyle/>
          <a:p>
            <a:r>
              <a:rPr lang="en-US" dirty="0"/>
              <a:t>ui5 build</a:t>
            </a:r>
          </a:p>
        </p:txBody>
      </p:sp>
      <p:sp>
        <p:nvSpPr>
          <p:cNvPr id="46" name="TextBox 45">
            <a:extLst>
              <a:ext uri="{FF2B5EF4-FFF2-40B4-BE49-F238E27FC236}">
                <a16:creationId xmlns:a16="http://schemas.microsoft.com/office/drawing/2014/main" id="{3736B876-3F95-4963-BF03-AC728D563378}"/>
              </a:ext>
            </a:extLst>
          </p:cNvPr>
          <p:cNvSpPr txBox="1"/>
          <p:nvPr/>
        </p:nvSpPr>
        <p:spPr>
          <a:xfrm>
            <a:off x="7134324" y="1094983"/>
            <a:ext cx="1487156" cy="369332"/>
          </a:xfrm>
          <a:prstGeom prst="rect">
            <a:avLst/>
          </a:prstGeom>
          <a:noFill/>
        </p:spPr>
        <p:txBody>
          <a:bodyPr wrap="square" rtlCol="0">
            <a:spAutoFit/>
          </a:bodyPr>
          <a:lstStyle/>
          <a:p>
            <a:r>
              <a:rPr lang="en-US" dirty="0"/>
              <a:t>git push</a:t>
            </a:r>
          </a:p>
        </p:txBody>
      </p:sp>
      <p:sp>
        <p:nvSpPr>
          <p:cNvPr id="47" name="Oval 46">
            <a:extLst>
              <a:ext uri="{FF2B5EF4-FFF2-40B4-BE49-F238E27FC236}">
                <a16:creationId xmlns:a16="http://schemas.microsoft.com/office/drawing/2014/main" id="{BE4B4887-19BE-4292-8C54-C5547A4EE03C}"/>
              </a:ext>
            </a:extLst>
          </p:cNvPr>
          <p:cNvSpPr/>
          <p:nvPr/>
        </p:nvSpPr>
        <p:spPr>
          <a:xfrm>
            <a:off x="6747847" y="1109707"/>
            <a:ext cx="391886" cy="3681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60" name="Oval 59">
            <a:extLst>
              <a:ext uri="{FF2B5EF4-FFF2-40B4-BE49-F238E27FC236}">
                <a16:creationId xmlns:a16="http://schemas.microsoft.com/office/drawing/2014/main" id="{61C3F4F8-9823-44D4-A526-855F5938D495}"/>
              </a:ext>
            </a:extLst>
          </p:cNvPr>
          <p:cNvSpPr/>
          <p:nvPr/>
        </p:nvSpPr>
        <p:spPr>
          <a:xfrm>
            <a:off x="2217866" y="811290"/>
            <a:ext cx="391886" cy="3681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48" name="Cube 47">
            <a:extLst>
              <a:ext uri="{FF2B5EF4-FFF2-40B4-BE49-F238E27FC236}">
                <a16:creationId xmlns:a16="http://schemas.microsoft.com/office/drawing/2014/main" id="{5A2E7DFE-EE62-49CA-935E-0DF645A694CE}"/>
              </a:ext>
            </a:extLst>
          </p:cNvPr>
          <p:cNvSpPr/>
          <p:nvPr/>
        </p:nvSpPr>
        <p:spPr>
          <a:xfrm>
            <a:off x="2087236" y="2555782"/>
            <a:ext cx="1682738" cy="741575"/>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deployment configuration</a:t>
            </a:r>
          </a:p>
        </p:txBody>
      </p:sp>
      <p:sp>
        <p:nvSpPr>
          <p:cNvPr id="51" name="TextBox 50">
            <a:extLst>
              <a:ext uri="{FF2B5EF4-FFF2-40B4-BE49-F238E27FC236}">
                <a16:creationId xmlns:a16="http://schemas.microsoft.com/office/drawing/2014/main" id="{C8AE7E40-40D0-4E92-83C4-F8219DE89610}"/>
              </a:ext>
            </a:extLst>
          </p:cNvPr>
          <p:cNvSpPr txBox="1"/>
          <p:nvPr/>
        </p:nvSpPr>
        <p:spPr>
          <a:xfrm>
            <a:off x="3102158" y="2188714"/>
            <a:ext cx="2448552" cy="369332"/>
          </a:xfrm>
          <a:prstGeom prst="rect">
            <a:avLst/>
          </a:prstGeom>
          <a:noFill/>
        </p:spPr>
        <p:txBody>
          <a:bodyPr wrap="square" rtlCol="0">
            <a:spAutoFit/>
          </a:bodyPr>
          <a:lstStyle/>
          <a:p>
            <a:r>
              <a:rPr lang="en-US" dirty="0"/>
              <a:t>npm run deploy-config</a:t>
            </a:r>
          </a:p>
        </p:txBody>
      </p:sp>
      <p:sp>
        <p:nvSpPr>
          <p:cNvPr id="63" name="Oval 62">
            <a:extLst>
              <a:ext uri="{FF2B5EF4-FFF2-40B4-BE49-F238E27FC236}">
                <a16:creationId xmlns:a16="http://schemas.microsoft.com/office/drawing/2014/main" id="{740C4AEF-6CB2-4283-9BB2-C2515E2363B0}"/>
              </a:ext>
            </a:extLst>
          </p:cNvPr>
          <p:cNvSpPr/>
          <p:nvPr/>
        </p:nvSpPr>
        <p:spPr>
          <a:xfrm>
            <a:off x="2504281" y="2142752"/>
            <a:ext cx="391886" cy="3681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grpSp>
        <p:nvGrpSpPr>
          <p:cNvPr id="67" name="Group 66">
            <a:extLst>
              <a:ext uri="{FF2B5EF4-FFF2-40B4-BE49-F238E27FC236}">
                <a16:creationId xmlns:a16="http://schemas.microsoft.com/office/drawing/2014/main" id="{5674A326-4943-49BD-88B2-A0442EF0D946}"/>
              </a:ext>
            </a:extLst>
          </p:cNvPr>
          <p:cNvGrpSpPr/>
          <p:nvPr/>
        </p:nvGrpSpPr>
        <p:grpSpPr>
          <a:xfrm>
            <a:off x="1920994" y="4820077"/>
            <a:ext cx="1848980" cy="1246383"/>
            <a:chOff x="1046794" y="4840173"/>
            <a:chExt cx="1848980" cy="1246383"/>
          </a:xfrm>
        </p:grpSpPr>
        <p:sp>
          <p:nvSpPr>
            <p:cNvPr id="65" name="Rectangle 64">
              <a:extLst>
                <a:ext uri="{FF2B5EF4-FFF2-40B4-BE49-F238E27FC236}">
                  <a16:creationId xmlns:a16="http://schemas.microsoft.com/office/drawing/2014/main" id="{F20A3CC6-A135-489F-8B8B-9C3FC8C0D975}"/>
                </a:ext>
              </a:extLst>
            </p:cNvPr>
            <p:cNvSpPr/>
            <p:nvPr/>
          </p:nvSpPr>
          <p:spPr>
            <a:xfrm>
              <a:off x="1046794" y="4840173"/>
              <a:ext cx="1848980" cy="1246383"/>
            </a:xfrm>
            <a:prstGeom prst="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r>
                <a:rPr lang="en-US" dirty="0"/>
                <a:t>ABAP Repository</a:t>
              </a:r>
            </a:p>
          </p:txBody>
        </p:sp>
        <p:sp>
          <p:nvSpPr>
            <p:cNvPr id="66" name="Cube 65">
              <a:extLst>
                <a:ext uri="{FF2B5EF4-FFF2-40B4-BE49-F238E27FC236}">
                  <a16:creationId xmlns:a16="http://schemas.microsoft.com/office/drawing/2014/main" id="{5922F5D9-1CED-4F67-A00B-AF19A0C2470C}"/>
                </a:ext>
              </a:extLst>
            </p:cNvPr>
            <p:cNvSpPr/>
            <p:nvPr/>
          </p:nvSpPr>
          <p:spPr>
            <a:xfrm>
              <a:off x="1320322" y="4966321"/>
              <a:ext cx="1289226" cy="364226"/>
            </a:xfrm>
            <a:prstGeom prst="cube">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t>DEV</a:t>
              </a:r>
            </a:p>
          </p:txBody>
        </p:sp>
      </p:grpSp>
      <p:cxnSp>
        <p:nvCxnSpPr>
          <p:cNvPr id="69" name="Straight Arrow Connector 68">
            <a:extLst>
              <a:ext uri="{FF2B5EF4-FFF2-40B4-BE49-F238E27FC236}">
                <a16:creationId xmlns:a16="http://schemas.microsoft.com/office/drawing/2014/main" id="{CF539452-5216-4F02-8A8B-ACF4E63E4F74}"/>
              </a:ext>
            </a:extLst>
          </p:cNvPr>
          <p:cNvCxnSpPr>
            <a:stCxn id="48" idx="3"/>
            <a:endCxn id="65" idx="0"/>
          </p:cNvCxnSpPr>
          <p:nvPr/>
        </p:nvCxnSpPr>
        <p:spPr>
          <a:xfrm>
            <a:off x="2835908" y="3297357"/>
            <a:ext cx="9576" cy="152272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70" name="TextBox 69">
            <a:extLst>
              <a:ext uri="{FF2B5EF4-FFF2-40B4-BE49-F238E27FC236}">
                <a16:creationId xmlns:a16="http://schemas.microsoft.com/office/drawing/2014/main" id="{1EA29804-740D-4C68-B0CF-11E0EB6685C0}"/>
              </a:ext>
            </a:extLst>
          </p:cNvPr>
          <p:cNvSpPr txBox="1"/>
          <p:nvPr/>
        </p:nvSpPr>
        <p:spPr>
          <a:xfrm>
            <a:off x="2845484" y="3516372"/>
            <a:ext cx="1904266" cy="369332"/>
          </a:xfrm>
          <a:prstGeom prst="rect">
            <a:avLst/>
          </a:prstGeom>
          <a:noFill/>
        </p:spPr>
        <p:txBody>
          <a:bodyPr wrap="square" rtlCol="0">
            <a:spAutoFit/>
          </a:bodyPr>
          <a:lstStyle/>
          <a:p>
            <a:r>
              <a:rPr lang="en-US" dirty="0"/>
              <a:t>npm run deploy</a:t>
            </a:r>
          </a:p>
        </p:txBody>
      </p:sp>
      <p:sp>
        <p:nvSpPr>
          <p:cNvPr id="71" name="Oval 70">
            <a:extLst>
              <a:ext uri="{FF2B5EF4-FFF2-40B4-BE49-F238E27FC236}">
                <a16:creationId xmlns:a16="http://schemas.microsoft.com/office/drawing/2014/main" id="{9E8D8FA1-E647-462A-ACAE-917728078E94}"/>
              </a:ext>
            </a:extLst>
          </p:cNvPr>
          <p:cNvSpPr/>
          <p:nvPr/>
        </p:nvSpPr>
        <p:spPr>
          <a:xfrm>
            <a:off x="2373209" y="3522539"/>
            <a:ext cx="391886" cy="3681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73" name="Left Brace 72">
            <a:extLst>
              <a:ext uri="{FF2B5EF4-FFF2-40B4-BE49-F238E27FC236}">
                <a16:creationId xmlns:a16="http://schemas.microsoft.com/office/drawing/2014/main" id="{4ABEF10E-5526-4A77-9CB6-4E3291145D17}"/>
              </a:ext>
            </a:extLst>
          </p:cNvPr>
          <p:cNvSpPr/>
          <p:nvPr/>
        </p:nvSpPr>
        <p:spPr>
          <a:xfrm>
            <a:off x="1722002" y="819099"/>
            <a:ext cx="470715" cy="3318583"/>
          </a:xfrm>
          <a:prstGeom prst="leftBrace">
            <a:avLst>
              <a:gd name="adj1" fmla="val 8333"/>
              <a:gd name="adj2" fmla="val 4818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026" name="Picture 2" descr="Download Developer - Developer Png PNG Image with No Background - PNGkey.com">
            <a:extLst>
              <a:ext uri="{FF2B5EF4-FFF2-40B4-BE49-F238E27FC236}">
                <a16:creationId xmlns:a16="http://schemas.microsoft.com/office/drawing/2014/main" id="{98768B16-E78D-4948-8619-E448C1A78996}"/>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17671" t="22050" r="18287" b="21888"/>
          <a:stretch/>
        </p:blipFill>
        <p:spPr bwMode="auto">
          <a:xfrm>
            <a:off x="121952" y="1008920"/>
            <a:ext cx="1596728" cy="1422781"/>
          </a:xfrm>
          <a:prstGeom prst="rect">
            <a:avLst/>
          </a:prstGeom>
          <a:noFill/>
          <a:extLst>
            <a:ext uri="{909E8E84-426E-40DD-AFC4-6F175D3DCCD1}">
              <a14:hiddenFill xmlns:a14="http://schemas.microsoft.com/office/drawing/2010/main">
                <a:solidFill>
                  <a:srgbClr val="FFFFFF"/>
                </a:solidFill>
              </a14:hiddenFill>
            </a:ext>
          </a:extLst>
        </p:spPr>
      </p:pic>
      <p:sp>
        <p:nvSpPr>
          <p:cNvPr id="74" name="TextBox 73">
            <a:extLst>
              <a:ext uri="{FF2B5EF4-FFF2-40B4-BE49-F238E27FC236}">
                <a16:creationId xmlns:a16="http://schemas.microsoft.com/office/drawing/2014/main" id="{8E1C01DD-9C18-4BFE-95CE-6B62306D39E5}"/>
              </a:ext>
            </a:extLst>
          </p:cNvPr>
          <p:cNvSpPr txBox="1"/>
          <p:nvPr/>
        </p:nvSpPr>
        <p:spPr>
          <a:xfrm>
            <a:off x="289006" y="2371116"/>
            <a:ext cx="1233947" cy="369332"/>
          </a:xfrm>
          <a:prstGeom prst="rect">
            <a:avLst/>
          </a:prstGeom>
          <a:noFill/>
        </p:spPr>
        <p:txBody>
          <a:bodyPr wrap="square" rtlCol="0">
            <a:spAutoFit/>
          </a:bodyPr>
          <a:lstStyle/>
          <a:p>
            <a:r>
              <a:rPr lang="en-US" dirty="0"/>
              <a:t>Developer</a:t>
            </a:r>
          </a:p>
        </p:txBody>
      </p:sp>
      <p:pic>
        <p:nvPicPr>
          <p:cNvPr id="1028" name="Picture 4" descr="SBM Management">
            <a:extLst>
              <a:ext uri="{FF2B5EF4-FFF2-40B4-BE49-F238E27FC236}">
                <a16:creationId xmlns:a16="http://schemas.microsoft.com/office/drawing/2014/main" id="{DE2FED78-9A29-42AA-967D-CE26F7A1417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1952" y="4532022"/>
            <a:ext cx="1708004" cy="1708004"/>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a:extLst>
              <a:ext uri="{FF2B5EF4-FFF2-40B4-BE49-F238E27FC236}">
                <a16:creationId xmlns:a16="http://schemas.microsoft.com/office/drawing/2014/main" id="{6C82BAA9-C404-4EB7-AD14-4158E3742D50}"/>
              </a:ext>
            </a:extLst>
          </p:cNvPr>
          <p:cNvSpPr txBox="1"/>
          <p:nvPr/>
        </p:nvSpPr>
        <p:spPr>
          <a:xfrm>
            <a:off x="543355" y="6238003"/>
            <a:ext cx="1286601" cy="369332"/>
          </a:xfrm>
          <a:prstGeom prst="rect">
            <a:avLst/>
          </a:prstGeom>
          <a:noFill/>
        </p:spPr>
        <p:txBody>
          <a:bodyPr wrap="square" rtlCol="0">
            <a:spAutoFit/>
          </a:bodyPr>
          <a:lstStyle/>
          <a:p>
            <a:r>
              <a:rPr lang="en-US" dirty="0"/>
              <a:t>Admin</a:t>
            </a:r>
          </a:p>
        </p:txBody>
      </p:sp>
      <p:sp>
        <p:nvSpPr>
          <p:cNvPr id="76" name="Rectangle 75">
            <a:extLst>
              <a:ext uri="{FF2B5EF4-FFF2-40B4-BE49-F238E27FC236}">
                <a16:creationId xmlns:a16="http://schemas.microsoft.com/office/drawing/2014/main" id="{5E09335C-4A2E-40E1-B3B9-2FE6D68680B1}"/>
              </a:ext>
            </a:extLst>
          </p:cNvPr>
          <p:cNvSpPr/>
          <p:nvPr/>
        </p:nvSpPr>
        <p:spPr>
          <a:xfrm>
            <a:off x="1603338" y="6173417"/>
            <a:ext cx="2650534" cy="61338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Launchpad and Launchpad Designer</a:t>
            </a:r>
          </a:p>
        </p:txBody>
      </p:sp>
      <p:grpSp>
        <p:nvGrpSpPr>
          <p:cNvPr id="79" name="Group 78">
            <a:extLst>
              <a:ext uri="{FF2B5EF4-FFF2-40B4-BE49-F238E27FC236}">
                <a16:creationId xmlns:a16="http://schemas.microsoft.com/office/drawing/2014/main" id="{5020F541-0986-4289-ADD9-32C18F52501F}"/>
              </a:ext>
            </a:extLst>
          </p:cNvPr>
          <p:cNvGrpSpPr/>
          <p:nvPr/>
        </p:nvGrpSpPr>
        <p:grpSpPr>
          <a:xfrm>
            <a:off x="5617366" y="4820077"/>
            <a:ext cx="1848980" cy="1246383"/>
            <a:chOff x="1046794" y="4840173"/>
            <a:chExt cx="1848980" cy="1246383"/>
          </a:xfrm>
        </p:grpSpPr>
        <p:sp>
          <p:nvSpPr>
            <p:cNvPr id="80" name="Rectangle 79">
              <a:extLst>
                <a:ext uri="{FF2B5EF4-FFF2-40B4-BE49-F238E27FC236}">
                  <a16:creationId xmlns:a16="http://schemas.microsoft.com/office/drawing/2014/main" id="{FA3E3A00-DC77-4DB2-8E5D-033934F131F7}"/>
                </a:ext>
              </a:extLst>
            </p:cNvPr>
            <p:cNvSpPr/>
            <p:nvPr/>
          </p:nvSpPr>
          <p:spPr>
            <a:xfrm>
              <a:off x="1046794" y="4840173"/>
              <a:ext cx="1848980" cy="1246383"/>
            </a:xfrm>
            <a:prstGeom prst="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Cube 80">
              <a:extLst>
                <a:ext uri="{FF2B5EF4-FFF2-40B4-BE49-F238E27FC236}">
                  <a16:creationId xmlns:a16="http://schemas.microsoft.com/office/drawing/2014/main" id="{8B598271-C078-4729-8D3D-5906208127A0}"/>
                </a:ext>
              </a:extLst>
            </p:cNvPr>
            <p:cNvSpPr/>
            <p:nvPr/>
          </p:nvSpPr>
          <p:spPr>
            <a:xfrm>
              <a:off x="1320322" y="4966321"/>
              <a:ext cx="1289226" cy="364226"/>
            </a:xfrm>
            <a:prstGeom prst="cube">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t>Quality(Q)</a:t>
              </a:r>
            </a:p>
          </p:txBody>
        </p:sp>
      </p:grpSp>
      <p:grpSp>
        <p:nvGrpSpPr>
          <p:cNvPr id="82" name="Group 81">
            <a:extLst>
              <a:ext uri="{FF2B5EF4-FFF2-40B4-BE49-F238E27FC236}">
                <a16:creationId xmlns:a16="http://schemas.microsoft.com/office/drawing/2014/main" id="{E5F349E6-84AC-4706-9BB9-E79FA37023BD}"/>
              </a:ext>
            </a:extLst>
          </p:cNvPr>
          <p:cNvGrpSpPr/>
          <p:nvPr/>
        </p:nvGrpSpPr>
        <p:grpSpPr>
          <a:xfrm>
            <a:off x="9253180" y="4820076"/>
            <a:ext cx="1848980" cy="1246383"/>
            <a:chOff x="1046794" y="4840173"/>
            <a:chExt cx="1848980" cy="1246383"/>
          </a:xfrm>
        </p:grpSpPr>
        <p:sp>
          <p:nvSpPr>
            <p:cNvPr id="83" name="Rectangle 82">
              <a:extLst>
                <a:ext uri="{FF2B5EF4-FFF2-40B4-BE49-F238E27FC236}">
                  <a16:creationId xmlns:a16="http://schemas.microsoft.com/office/drawing/2014/main" id="{A0B77280-82E8-4651-BAAB-2B66D5504219}"/>
                </a:ext>
              </a:extLst>
            </p:cNvPr>
            <p:cNvSpPr/>
            <p:nvPr/>
          </p:nvSpPr>
          <p:spPr>
            <a:xfrm>
              <a:off x="1046794" y="4840173"/>
              <a:ext cx="1848980" cy="1246383"/>
            </a:xfrm>
            <a:prstGeom prst="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p:txBody>
        </p:sp>
        <p:sp>
          <p:nvSpPr>
            <p:cNvPr id="84" name="Cube 83">
              <a:extLst>
                <a:ext uri="{FF2B5EF4-FFF2-40B4-BE49-F238E27FC236}">
                  <a16:creationId xmlns:a16="http://schemas.microsoft.com/office/drawing/2014/main" id="{6796F470-ED26-4062-A454-244FAB859A71}"/>
                </a:ext>
              </a:extLst>
            </p:cNvPr>
            <p:cNvSpPr/>
            <p:nvPr/>
          </p:nvSpPr>
          <p:spPr>
            <a:xfrm>
              <a:off x="1320322" y="4966321"/>
              <a:ext cx="1289226" cy="364226"/>
            </a:xfrm>
            <a:prstGeom prst="cube">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t>PROD (P)</a:t>
              </a:r>
            </a:p>
          </p:txBody>
        </p:sp>
      </p:grpSp>
      <p:sp>
        <p:nvSpPr>
          <p:cNvPr id="3" name="Arrow: Right 2">
            <a:extLst>
              <a:ext uri="{FF2B5EF4-FFF2-40B4-BE49-F238E27FC236}">
                <a16:creationId xmlns:a16="http://schemas.microsoft.com/office/drawing/2014/main" id="{66E7C6D0-E3FB-458E-A866-2691E709542E}"/>
              </a:ext>
            </a:extLst>
          </p:cNvPr>
          <p:cNvSpPr/>
          <p:nvPr/>
        </p:nvSpPr>
        <p:spPr>
          <a:xfrm>
            <a:off x="3846645" y="5310450"/>
            <a:ext cx="1704065" cy="26790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rrow: Right 39">
            <a:extLst>
              <a:ext uri="{FF2B5EF4-FFF2-40B4-BE49-F238E27FC236}">
                <a16:creationId xmlns:a16="http://schemas.microsoft.com/office/drawing/2014/main" id="{90DC4027-0BB0-42F5-916E-34FAAE0D4032}"/>
              </a:ext>
            </a:extLst>
          </p:cNvPr>
          <p:cNvSpPr/>
          <p:nvPr/>
        </p:nvSpPr>
        <p:spPr>
          <a:xfrm>
            <a:off x="7533002" y="5310450"/>
            <a:ext cx="1704065" cy="26790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6E4DEE3-707A-47C3-8A7E-3EAFC168EAC0}"/>
              </a:ext>
            </a:extLst>
          </p:cNvPr>
          <p:cNvPicPr>
            <a:picLocks noChangeAspect="1"/>
          </p:cNvPicPr>
          <p:nvPr/>
        </p:nvPicPr>
        <p:blipFill>
          <a:blip r:embed="rId9" cstate="print">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4199712" y="4778186"/>
            <a:ext cx="853927" cy="570174"/>
          </a:xfrm>
          <a:prstGeom prst="rect">
            <a:avLst/>
          </a:prstGeom>
        </p:spPr>
      </p:pic>
      <p:pic>
        <p:nvPicPr>
          <p:cNvPr id="43" name="Picture 42">
            <a:extLst>
              <a:ext uri="{FF2B5EF4-FFF2-40B4-BE49-F238E27FC236}">
                <a16:creationId xmlns:a16="http://schemas.microsoft.com/office/drawing/2014/main" id="{5FA697DB-6989-4614-A96F-AE39FCDCF35B}"/>
              </a:ext>
            </a:extLst>
          </p:cNvPr>
          <p:cNvPicPr>
            <a:picLocks noChangeAspect="1"/>
          </p:cNvPicPr>
          <p:nvPr/>
        </p:nvPicPr>
        <p:blipFill>
          <a:blip r:embed="rId9" cstate="print">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7958070" y="4768860"/>
            <a:ext cx="853927" cy="570174"/>
          </a:xfrm>
          <a:prstGeom prst="rect">
            <a:avLst/>
          </a:prstGeom>
        </p:spPr>
      </p:pic>
      <p:sp>
        <p:nvSpPr>
          <p:cNvPr id="9" name="TextBox 8">
            <a:extLst>
              <a:ext uri="{FF2B5EF4-FFF2-40B4-BE49-F238E27FC236}">
                <a16:creationId xmlns:a16="http://schemas.microsoft.com/office/drawing/2014/main" id="{97BE820C-9B94-4F78-8A18-36835476C3D7}"/>
              </a:ext>
            </a:extLst>
          </p:cNvPr>
          <p:cNvSpPr txBox="1"/>
          <p:nvPr/>
        </p:nvSpPr>
        <p:spPr>
          <a:xfrm>
            <a:off x="4111679" y="5550660"/>
            <a:ext cx="1276141" cy="646331"/>
          </a:xfrm>
          <a:prstGeom prst="rect">
            <a:avLst/>
          </a:prstGeom>
          <a:noFill/>
        </p:spPr>
        <p:txBody>
          <a:bodyPr wrap="square" rtlCol="0">
            <a:spAutoFit/>
          </a:bodyPr>
          <a:lstStyle/>
          <a:p>
            <a:pPr algn="ctr"/>
            <a:r>
              <a:rPr lang="en-US" dirty="0"/>
              <a:t>Transport Request</a:t>
            </a:r>
          </a:p>
        </p:txBody>
      </p:sp>
      <p:sp>
        <p:nvSpPr>
          <p:cNvPr id="49" name="TextBox 48">
            <a:extLst>
              <a:ext uri="{FF2B5EF4-FFF2-40B4-BE49-F238E27FC236}">
                <a16:creationId xmlns:a16="http://schemas.microsoft.com/office/drawing/2014/main" id="{CD154D2C-0BA7-4F87-9EA1-F3865A68C9C9}"/>
              </a:ext>
            </a:extLst>
          </p:cNvPr>
          <p:cNvSpPr txBox="1"/>
          <p:nvPr/>
        </p:nvSpPr>
        <p:spPr>
          <a:xfrm>
            <a:off x="7746962" y="5492198"/>
            <a:ext cx="1276141" cy="646331"/>
          </a:xfrm>
          <a:prstGeom prst="rect">
            <a:avLst/>
          </a:prstGeom>
          <a:noFill/>
        </p:spPr>
        <p:txBody>
          <a:bodyPr wrap="square" rtlCol="0">
            <a:spAutoFit/>
          </a:bodyPr>
          <a:lstStyle/>
          <a:p>
            <a:pPr algn="ctr"/>
            <a:r>
              <a:rPr lang="en-US" dirty="0"/>
              <a:t>Transport Request</a:t>
            </a:r>
          </a:p>
        </p:txBody>
      </p:sp>
      <p:pic>
        <p:nvPicPr>
          <p:cNvPr id="11" name="Picture 4" descr="Transparent Group Icon Png , Png Download - Customer Icon Transparent  Background, Png Download , Transparent Png Image - PNGitem">
            <a:extLst>
              <a:ext uri="{FF2B5EF4-FFF2-40B4-BE49-F238E27FC236}">
                <a16:creationId xmlns:a16="http://schemas.microsoft.com/office/drawing/2014/main" id="{A2CBF8DB-6CA6-4F0F-98B6-D4D812E729AA}"/>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9308103" y="2555782"/>
            <a:ext cx="1647371" cy="1574478"/>
          </a:xfrm>
          <a:prstGeom prst="rect">
            <a:avLst/>
          </a:prstGeom>
          <a:noFill/>
          <a:extLst>
            <a:ext uri="{909E8E84-426E-40DD-AFC4-6F175D3DCCD1}">
              <a14:hiddenFill xmlns:a14="http://schemas.microsoft.com/office/drawing/2010/main">
                <a:solidFill>
                  <a:srgbClr val="FFFFFF"/>
                </a:solidFill>
              </a14:hiddenFill>
            </a:ext>
          </a:extLst>
        </p:spPr>
      </p:pic>
      <p:sp>
        <p:nvSpPr>
          <p:cNvPr id="13" name="Arrow: Up 12">
            <a:extLst>
              <a:ext uri="{FF2B5EF4-FFF2-40B4-BE49-F238E27FC236}">
                <a16:creationId xmlns:a16="http://schemas.microsoft.com/office/drawing/2014/main" id="{9FAE8984-C3C3-49AC-A975-1222317B8B82}"/>
              </a:ext>
            </a:extLst>
          </p:cNvPr>
          <p:cNvSpPr/>
          <p:nvPr/>
        </p:nvSpPr>
        <p:spPr>
          <a:xfrm>
            <a:off x="10052123" y="4216665"/>
            <a:ext cx="316390" cy="56152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9144C9D2-44EF-471A-8909-351732BB5D77}"/>
              </a:ext>
            </a:extLst>
          </p:cNvPr>
          <p:cNvSpPr txBox="1"/>
          <p:nvPr/>
        </p:nvSpPr>
        <p:spPr>
          <a:xfrm>
            <a:off x="8112473" y="3147040"/>
            <a:ext cx="1195630" cy="369332"/>
          </a:xfrm>
          <a:prstGeom prst="rect">
            <a:avLst/>
          </a:prstGeom>
          <a:noFill/>
        </p:spPr>
        <p:txBody>
          <a:bodyPr wrap="square" rtlCol="0">
            <a:spAutoFit/>
          </a:bodyPr>
          <a:lstStyle/>
          <a:p>
            <a:r>
              <a:rPr lang="en-US" dirty="0"/>
              <a:t>End Users</a:t>
            </a:r>
          </a:p>
        </p:txBody>
      </p:sp>
      <p:cxnSp>
        <p:nvCxnSpPr>
          <p:cNvPr id="17" name="Connector: Elbow 16">
            <a:extLst>
              <a:ext uri="{FF2B5EF4-FFF2-40B4-BE49-F238E27FC236}">
                <a16:creationId xmlns:a16="http://schemas.microsoft.com/office/drawing/2014/main" id="{7F86A593-80B2-49F0-BB25-187C7E082E97}"/>
              </a:ext>
            </a:extLst>
          </p:cNvPr>
          <p:cNvCxnSpPr>
            <a:stCxn id="5" idx="3"/>
            <a:endCxn id="11" idx="3"/>
          </p:cNvCxnSpPr>
          <p:nvPr/>
        </p:nvCxnSpPr>
        <p:spPr>
          <a:xfrm>
            <a:off x="10913999" y="1513455"/>
            <a:ext cx="41475" cy="1829566"/>
          </a:xfrm>
          <a:prstGeom prst="bentConnector3">
            <a:avLst>
              <a:gd name="adj1" fmla="val 651175"/>
            </a:avLst>
          </a:prstGeom>
          <a:ln>
            <a:tailEnd type="triangle"/>
          </a:ln>
        </p:spPr>
        <p:style>
          <a:lnRef idx="3">
            <a:schemeClr val="accent1"/>
          </a:lnRef>
          <a:fillRef idx="0">
            <a:schemeClr val="accent1"/>
          </a:fillRef>
          <a:effectRef idx="2">
            <a:schemeClr val="accent1"/>
          </a:effectRef>
          <a:fontRef idx="minor">
            <a:schemeClr val="tx1"/>
          </a:fontRef>
        </p:style>
      </p:cxnSp>
      <p:pic>
        <p:nvPicPr>
          <p:cNvPr id="19" name="Picture 18">
            <a:extLst>
              <a:ext uri="{FF2B5EF4-FFF2-40B4-BE49-F238E27FC236}">
                <a16:creationId xmlns:a16="http://schemas.microsoft.com/office/drawing/2014/main" id="{7AA559DF-5003-43A7-BA67-C187426DC214}"/>
              </a:ext>
            </a:extLst>
          </p:cNvPr>
          <p:cNvPicPr>
            <a:picLocks noChangeAspect="1"/>
          </p:cNvPicPr>
          <p:nvPr/>
        </p:nvPicPr>
        <p:blipFill>
          <a:blip r:embed="rId12" cstate="print">
            <a:extLs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flipH="1">
            <a:off x="10979649" y="2165930"/>
            <a:ext cx="410371" cy="410371"/>
          </a:xfrm>
          <a:prstGeom prst="rect">
            <a:avLst/>
          </a:prstGeom>
        </p:spPr>
      </p:pic>
    </p:spTree>
    <p:extLst>
      <p:ext uri="{BB962C8B-B14F-4D97-AF65-F5344CB8AC3E}">
        <p14:creationId xmlns:p14="http://schemas.microsoft.com/office/powerpoint/2010/main" val="2329614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10278957"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Adding deployment Configuration to App</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5" y="779090"/>
            <a:ext cx="10278956" cy="5866350"/>
          </a:xfrm>
          <a:prstGeom prst="rect">
            <a:avLst/>
          </a:prstGeom>
          <a:noFill/>
        </p:spPr>
        <p:txBody>
          <a:bodyPr wrap="square" rtlCol="0">
            <a:spAutoFit/>
          </a:bodyPr>
          <a:lstStyle/>
          <a:p>
            <a:pPr>
              <a:lnSpc>
                <a:spcPct val="150000"/>
              </a:lnSpc>
            </a:pPr>
            <a:r>
              <a:rPr lang="en-US" dirty="0"/>
              <a:t>Steps to configure the Application to deploy the Application on ABAP Environment.</a:t>
            </a: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Open the terminal in BAS or VS Code and go to your project folder.</a:t>
            </a:r>
          </a:p>
          <a:p>
            <a:pPr marL="342900" indent="-342900" algn="just">
              <a:lnSpc>
                <a:spcPct val="150000"/>
              </a:lnSpc>
              <a:buFont typeface="Arial" panose="020B0604020202020204" pitchFamily="34" charset="0"/>
              <a:buChar char="•"/>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Open terminal in you project </a:t>
            </a:r>
            <a:r>
              <a:rPr lang="en-US" dirty="0">
                <a:solidFill>
                  <a:prstClr val="black"/>
                </a:solidFill>
                <a:latin typeface="Calibri" panose="020F0502020204030204"/>
              </a:rPr>
              <a:t>folder.</a:t>
            </a:r>
            <a:endPar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indent="-342900" algn="just">
              <a:lnSpc>
                <a:spcPct val="150000"/>
              </a:lnSpc>
              <a:buFont typeface="Arial" panose="020B0604020202020204" pitchFamily="34" charset="0"/>
              <a:buChar char="•"/>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Write command </a:t>
            </a:r>
            <a:r>
              <a:rPr lang="en-US" b="1" i="1" dirty="0">
                <a:solidFill>
                  <a:prstClr val="black"/>
                </a:solidFill>
                <a:latin typeface="Calibri" panose="020F0502020204030204"/>
              </a:rPr>
              <a:t>ui5 build</a:t>
            </a:r>
            <a:r>
              <a:rPr kumimoji="0" lang="en-US" sz="1800" b="1" i="1"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or </a:t>
            </a:r>
            <a:r>
              <a:rPr kumimoji="0" lang="en-US" sz="1800" b="1" i="1" u="none" strike="noStrike" kern="1200" cap="none" spc="0" normalizeH="0" baseline="0" noProof="0" dirty="0">
                <a:ln>
                  <a:noFill/>
                </a:ln>
                <a:solidFill>
                  <a:prstClr val="black"/>
                </a:solidFill>
                <a:effectLst/>
                <a:uLnTx/>
                <a:uFillTx/>
                <a:latin typeface="Calibri" panose="020F0502020204030204"/>
                <a:ea typeface="+mn-ea"/>
                <a:cs typeface="+mn-cs"/>
              </a:rPr>
              <a:t>npm run build </a:t>
            </a: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and press enter to build your project it will create a </a:t>
            </a:r>
            <a:r>
              <a:rPr lang="en-US" b="1" dirty="0">
                <a:solidFill>
                  <a:prstClr val="black"/>
                </a:solidFill>
                <a:latin typeface="Calibri" panose="020F0502020204030204"/>
              </a:rPr>
              <a:t>dist </a:t>
            </a:r>
            <a:r>
              <a:rPr lang="en-US" dirty="0">
                <a:solidFill>
                  <a:prstClr val="black"/>
                </a:solidFill>
                <a:latin typeface="Calibri" panose="020F0502020204030204"/>
              </a:rPr>
              <a:t>folder.</a:t>
            </a:r>
            <a:endPar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Now write command </a:t>
            </a:r>
            <a:r>
              <a:rPr kumimoji="0" lang="en-US" sz="1800" b="1" i="1" u="none" strike="noStrike" kern="1200" cap="none" spc="0" normalizeH="0" baseline="0" noProof="0" dirty="0">
                <a:ln>
                  <a:noFill/>
                </a:ln>
                <a:solidFill>
                  <a:prstClr val="black"/>
                </a:solidFill>
                <a:effectLst/>
                <a:uLnTx/>
                <a:uFillTx/>
                <a:latin typeface="Calibri" panose="020F0502020204030204"/>
                <a:ea typeface="+mn-ea"/>
                <a:cs typeface="+mn-cs"/>
              </a:rPr>
              <a:t>npx fiori add deploy-config </a:t>
            </a:r>
            <a:r>
              <a:rPr lang="en-US" dirty="0">
                <a:solidFill>
                  <a:prstClr val="black"/>
                </a:solidFill>
                <a:latin typeface="Calibri" panose="020F0502020204030204"/>
              </a:rPr>
              <a:t>to configure the project for deployment.</a:t>
            </a:r>
            <a:endPar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Select a target ABAP system … http://103.207.171.202 in your case </a:t>
            </a:r>
            <a:r>
              <a:rPr lang="en-US" dirty="0">
                <a:solidFill>
                  <a:prstClr val="black"/>
                </a:solidFill>
                <a:latin typeface="Calibri" panose="020F0502020204030204"/>
              </a:rPr>
              <a:t>your hostname will come in this step.</a:t>
            </a:r>
            <a:endPar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Enter the ABAP system client number …</a:t>
            </a: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Enter a username …</a:t>
            </a: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Enter a password …</a:t>
            </a: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Enter an application name …</a:t>
            </a: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Enter a description for the application …</a:t>
            </a: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prstClr val="black"/>
                </a:solidFill>
                <a:effectLst/>
                <a:uLnTx/>
                <a:uFillTx/>
                <a:latin typeface="Calibri" panose="020F0502020204030204"/>
                <a:ea typeface="+mn-ea"/>
                <a:cs typeface="+mn-cs"/>
              </a:rPr>
              <a:t>Enter a package for the deployed application … $TMP</a:t>
            </a:r>
            <a:endParaRPr lang="en-US" dirty="0"/>
          </a:p>
          <a:p>
            <a:pPr marL="0" marR="0" lvl="0" indent="0" algn="just" defTabSz="914400" rtl="0" eaLnBrk="1" fontAlgn="auto" latinLnBrk="0" hangingPunct="1">
              <a:lnSpc>
                <a:spcPct val="150000"/>
              </a:lnSpc>
              <a:spcBef>
                <a:spcPts val="0"/>
              </a:spcBef>
              <a:spcAft>
                <a:spcPts val="0"/>
              </a:spcAft>
              <a:buClrTx/>
              <a:buSzTx/>
              <a:buFontTx/>
              <a:buNone/>
              <a:tabLst/>
              <a:defRPr/>
            </a:pPr>
            <a:r>
              <a:rPr lang="en-US" dirty="0"/>
              <a:t>Now to deploy the application to the ABAP repository we use the command </a:t>
            </a:r>
            <a:r>
              <a:rPr lang="en-US" b="1" i="1" dirty="0"/>
              <a:t>npm run deploy.</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4" name="Picture 3">
            <a:extLst>
              <a:ext uri="{FF2B5EF4-FFF2-40B4-BE49-F238E27FC236}">
                <a16:creationId xmlns:a16="http://schemas.microsoft.com/office/drawing/2014/main" id="{CE1A1B1D-DBF9-4D62-920B-E12B702CFCF2}"/>
              </a:ext>
            </a:extLst>
          </p:cNvPr>
          <p:cNvPicPr>
            <a:picLocks noChangeAspect="1"/>
          </p:cNvPicPr>
          <p:nvPr/>
        </p:nvPicPr>
        <p:blipFill>
          <a:blip r:embed="rId3"/>
          <a:stretch>
            <a:fillRect/>
          </a:stretch>
        </p:blipFill>
        <p:spPr>
          <a:xfrm>
            <a:off x="7961699" y="4019199"/>
            <a:ext cx="3968536" cy="1269121"/>
          </a:xfrm>
          <a:prstGeom prst="rect">
            <a:avLst/>
          </a:prstGeom>
        </p:spPr>
      </p:pic>
    </p:spTree>
    <p:extLst>
      <p:ext uri="{BB962C8B-B14F-4D97-AF65-F5344CB8AC3E}">
        <p14:creationId xmlns:p14="http://schemas.microsoft.com/office/powerpoint/2010/main" val="144650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Fiori Launchpad</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585323"/>
          </a:xfrm>
          <a:prstGeom prst="rect">
            <a:avLst/>
          </a:prstGeom>
          <a:noFill/>
        </p:spPr>
        <p:txBody>
          <a:bodyPr wrap="square" rtlCol="0">
            <a:spAutoFit/>
          </a:bodyPr>
          <a:lstStyle/>
          <a:p>
            <a:pPr marL="285750" indent="-285750" algn="just">
              <a:buFont typeface="Arial" panose="020B0604020202020204" pitchFamily="34" charset="0"/>
              <a:buChar char="•"/>
            </a:pPr>
            <a:r>
              <a:rPr lang="en-US" dirty="0"/>
              <a:t>SAP Fiori Launchpad is a single access point for all the Applications in S/4HANA. Is available fiori frontend server once Fiori is installed in your SAP System.</a:t>
            </a:r>
          </a:p>
          <a:p>
            <a:pPr marL="285750" indent="-285750" algn="just">
              <a:buFont typeface="Arial" panose="020B0604020202020204" pitchFamily="34" charset="0"/>
              <a:buChar char="•"/>
            </a:pPr>
            <a:r>
              <a:rPr lang="en-US" b="0" i="0" dirty="0">
                <a:solidFill>
                  <a:srgbClr val="333333"/>
                </a:solidFill>
                <a:effectLst/>
              </a:rPr>
              <a:t>The SAP Fiori launchpad is a shell that hosts SAP Fiori apps, and provides the apps with services such as navigation, personalization, embedded support, and application configuration.</a:t>
            </a:r>
          </a:p>
          <a:p>
            <a:pPr marL="285750" indent="-285750" algn="just">
              <a:buFont typeface="Arial" panose="020B0604020202020204" pitchFamily="34" charset="0"/>
              <a:buChar char="•"/>
            </a:pPr>
            <a:r>
              <a:rPr lang="en-US" b="0" i="0" dirty="0">
                <a:solidFill>
                  <a:srgbClr val="333333"/>
                </a:solidFill>
                <a:effectLst/>
              </a:rPr>
              <a:t>The launchpad is the entry point to SAP Fiori apps on mobile and desktop devices. The launchpad displays a home page with tiles.</a:t>
            </a:r>
          </a:p>
          <a:p>
            <a:pPr marL="285750" indent="-285750" algn="just">
              <a:buFont typeface="Arial" panose="020B0604020202020204" pitchFamily="34" charset="0"/>
              <a:buChar char="•"/>
            </a:pPr>
            <a:r>
              <a:rPr lang="en-US" b="0" i="0" dirty="0">
                <a:solidFill>
                  <a:srgbClr val="333333"/>
                </a:solidFill>
                <a:effectLst/>
              </a:rPr>
              <a:t>Each tile represents a business application that the user can launch. Tiles can also display live status indicators, such as the number of open tasks.</a:t>
            </a:r>
          </a:p>
          <a:p>
            <a:pPr marL="285750" indent="-285750" algn="just">
              <a:buFont typeface="Arial" panose="020B0604020202020204" pitchFamily="34" charset="0"/>
              <a:buChar char="•"/>
            </a:pPr>
            <a:r>
              <a:rPr lang="en-US" b="0" i="0" dirty="0">
                <a:solidFill>
                  <a:srgbClr val="333333"/>
                </a:solidFill>
                <a:effectLst/>
              </a:rPr>
              <a:t>The launchpad is role-based. In other words, the user’s role determines which app tiles are shown.</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4" name="Picture 3">
            <a:extLst>
              <a:ext uri="{FF2B5EF4-FFF2-40B4-BE49-F238E27FC236}">
                <a16:creationId xmlns:a16="http://schemas.microsoft.com/office/drawing/2014/main" id="{23105EB7-F92A-4013-ABF9-99CA7F138BAC}"/>
              </a:ext>
            </a:extLst>
          </p:cNvPr>
          <p:cNvPicPr>
            <a:picLocks noChangeAspect="1"/>
          </p:cNvPicPr>
          <p:nvPr/>
        </p:nvPicPr>
        <p:blipFill>
          <a:blip r:embed="rId3"/>
          <a:stretch>
            <a:fillRect/>
          </a:stretch>
        </p:blipFill>
        <p:spPr>
          <a:xfrm>
            <a:off x="4714733" y="3364413"/>
            <a:ext cx="6708674" cy="3256502"/>
          </a:xfrm>
          <a:prstGeom prst="rect">
            <a:avLst/>
          </a:prstGeom>
        </p:spPr>
      </p:pic>
      <p:sp>
        <p:nvSpPr>
          <p:cNvPr id="5" name="TextBox 4">
            <a:extLst>
              <a:ext uri="{FF2B5EF4-FFF2-40B4-BE49-F238E27FC236}">
                <a16:creationId xmlns:a16="http://schemas.microsoft.com/office/drawing/2014/main" id="{3A24F7AD-8D29-4847-A228-C8013B025AE9}"/>
              </a:ext>
            </a:extLst>
          </p:cNvPr>
          <p:cNvSpPr txBox="1"/>
          <p:nvPr/>
        </p:nvSpPr>
        <p:spPr>
          <a:xfrm>
            <a:off x="261763" y="3429000"/>
            <a:ext cx="4452969" cy="2585323"/>
          </a:xfrm>
          <a:prstGeom prst="rect">
            <a:avLst/>
          </a:prstGeom>
          <a:noFill/>
        </p:spPr>
        <p:txBody>
          <a:bodyPr wrap="square" rtlCol="0">
            <a:spAutoFit/>
          </a:bodyPr>
          <a:lstStyle/>
          <a:p>
            <a:pPr marL="285750" indent="-285750" algn="just">
              <a:buFont typeface="Arial" panose="020B0604020202020204" pitchFamily="34" charset="0"/>
              <a:buChar char="•"/>
            </a:pPr>
            <a:r>
              <a:rPr lang="en-US" dirty="0"/>
              <a:t>Launchpad comes with Launchpad Designer (LPD), which allows developer/consultant to configure access to the apps as a Tile.</a:t>
            </a:r>
          </a:p>
          <a:p>
            <a:pPr marL="285750" indent="-285750" algn="just">
              <a:buFont typeface="Arial" panose="020B0604020202020204" pitchFamily="34" charset="0"/>
              <a:buChar char="•"/>
            </a:pPr>
            <a:r>
              <a:rPr lang="en-US" dirty="0"/>
              <a:t>The TCode to access:</a:t>
            </a:r>
          </a:p>
          <a:p>
            <a:pPr marL="742950" lvl="1" indent="-285750" algn="just">
              <a:buFont typeface="Arial" panose="020B0604020202020204" pitchFamily="34" charset="0"/>
              <a:buChar char="•"/>
            </a:pPr>
            <a:r>
              <a:rPr lang="en-US" dirty="0"/>
              <a:t>Launchpad: </a:t>
            </a:r>
            <a:r>
              <a:rPr lang="en-US" b="1" dirty="0"/>
              <a:t>/N/UI2/FLP</a:t>
            </a:r>
          </a:p>
          <a:p>
            <a:pPr marL="742950" lvl="1" indent="-285750">
              <a:buFont typeface="Arial" panose="020B0604020202020204" pitchFamily="34" charset="0"/>
              <a:buChar char="•"/>
            </a:pPr>
            <a:r>
              <a:rPr lang="en-US" dirty="0"/>
              <a:t>Launchpad Designer: </a:t>
            </a:r>
            <a:r>
              <a:rPr lang="en-US" b="1" dirty="0"/>
              <a:t>/n/UI2/FLPD_CONF</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409352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Why we require Launchpad</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616101"/>
          </a:xfrm>
          <a:prstGeom prst="rect">
            <a:avLst/>
          </a:prstGeom>
          <a:noFill/>
        </p:spPr>
        <p:txBody>
          <a:bodyPr wrap="square" rtlCol="0">
            <a:spAutoFit/>
          </a:bodyPr>
          <a:lstStyle/>
          <a:p>
            <a:r>
              <a:rPr lang="en-US" dirty="0"/>
              <a:t>Just imagine, if my co. have developed 500 Apps in last Quarter, These 500 apps have got 500 URLs to access the app. As a end user, you would face below challenges</a:t>
            </a:r>
          </a:p>
          <a:p>
            <a:pPr marL="457200" indent="-457200">
              <a:buAutoNum type="arabicPeriod"/>
            </a:pPr>
            <a:r>
              <a:rPr lang="en-US" sz="1800" dirty="0"/>
              <a:t>Finding URL for each app is a challenge</a:t>
            </a:r>
          </a:p>
          <a:p>
            <a:pPr marL="457200" indent="-457200">
              <a:buAutoNum type="arabicPeriod"/>
            </a:pPr>
            <a:r>
              <a:rPr lang="en-US" sz="1800" dirty="0"/>
              <a:t>Making sure that you are right person to access app – Security</a:t>
            </a:r>
          </a:p>
          <a:p>
            <a:pPr marL="457200" indent="-457200">
              <a:buAutoNum type="arabicPeriod"/>
            </a:pPr>
            <a:r>
              <a:rPr lang="en-US" sz="1800" dirty="0"/>
              <a:t>Also you should only be able to see apps which you are allowed to access</a:t>
            </a:r>
          </a:p>
          <a:p>
            <a:pPr marL="457200" indent="-457200">
              <a:buAutoNum type="arabicPeriod"/>
            </a:pPr>
            <a:r>
              <a:rPr lang="en-US" sz="1800" dirty="0"/>
              <a:t>SAP Portal is now deprecated, what options do we have to access all functionality of ERP</a:t>
            </a:r>
          </a:p>
          <a:p>
            <a:pPr marL="457200" indent="-457200">
              <a:buAutoNum type="arabicPeriod"/>
            </a:pPr>
            <a:endParaRPr lang="en-US" dirty="0"/>
          </a:p>
          <a:p>
            <a:r>
              <a:rPr lang="en-US" sz="2000" b="1" dirty="0"/>
              <a:t>Type of Fiori App Implementation</a:t>
            </a:r>
          </a:p>
          <a:p>
            <a:r>
              <a:rPr lang="en-US" dirty="0"/>
              <a:t>There are two types of Fiori App Implementations: Standard Apps and Customized Apps.</a:t>
            </a:r>
            <a:endParaRPr lang="en-US" sz="1800"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pSp>
        <p:nvGrpSpPr>
          <p:cNvPr id="4" name="Group 3">
            <a:extLst>
              <a:ext uri="{FF2B5EF4-FFF2-40B4-BE49-F238E27FC236}">
                <a16:creationId xmlns:a16="http://schemas.microsoft.com/office/drawing/2014/main" id="{5D92C200-35D9-4428-AA89-02388A795A3D}"/>
              </a:ext>
            </a:extLst>
          </p:cNvPr>
          <p:cNvGrpSpPr/>
          <p:nvPr/>
        </p:nvGrpSpPr>
        <p:grpSpPr>
          <a:xfrm>
            <a:off x="652101" y="3985640"/>
            <a:ext cx="4794105" cy="2525692"/>
            <a:chOff x="652102" y="4220307"/>
            <a:chExt cx="3760396" cy="2291025"/>
          </a:xfrm>
        </p:grpSpPr>
        <p:sp>
          <p:nvSpPr>
            <p:cNvPr id="17" name="Rectangle 16">
              <a:extLst>
                <a:ext uri="{FF2B5EF4-FFF2-40B4-BE49-F238E27FC236}">
                  <a16:creationId xmlns:a16="http://schemas.microsoft.com/office/drawing/2014/main" id="{297D2C04-125D-4F7C-8C41-A36B022D45E4}"/>
                </a:ext>
              </a:extLst>
            </p:cNvPr>
            <p:cNvSpPr/>
            <p:nvPr/>
          </p:nvSpPr>
          <p:spPr>
            <a:xfrm>
              <a:off x="652102" y="4220307"/>
              <a:ext cx="3760396" cy="2291025"/>
            </a:xfrm>
            <a:prstGeom prst="rect">
              <a:avLst/>
            </a:pr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tIns="731520" rIns="274320" rtlCol="0" anchor="t" anchorCtr="0"/>
            <a:lstStyle/>
            <a:p>
              <a:pPr lvl="0">
                <a:lnSpc>
                  <a:spcPct val="140000"/>
                </a:lnSpc>
              </a:pPr>
              <a:endParaRPr lang="en-US" sz="1800" kern="0" dirty="0">
                <a:solidFill>
                  <a:schemeClr val="tx1">
                    <a:lumMod val="85000"/>
                    <a:lumOff val="15000"/>
                  </a:schemeClr>
                </a:solidFill>
                <a:latin typeface="Arial" pitchFamily="34" charset="0"/>
                <a:cs typeface="Arial" pitchFamily="34" charset="0"/>
              </a:endParaRPr>
            </a:p>
          </p:txBody>
        </p:sp>
        <p:sp>
          <p:nvSpPr>
            <p:cNvPr id="18" name="Freeform 5">
              <a:extLst>
                <a:ext uri="{FF2B5EF4-FFF2-40B4-BE49-F238E27FC236}">
                  <a16:creationId xmlns:a16="http://schemas.microsoft.com/office/drawing/2014/main" id="{392D7D88-1767-4445-B779-66E166CA83BF}"/>
                </a:ext>
              </a:extLst>
            </p:cNvPr>
            <p:cNvSpPr/>
            <p:nvPr/>
          </p:nvSpPr>
          <p:spPr>
            <a:xfrm>
              <a:off x="652102" y="4220307"/>
              <a:ext cx="3760396" cy="970350"/>
            </a:xfrm>
            <a:custGeom>
              <a:avLst/>
              <a:gdLst>
                <a:gd name="connsiteX0" fmla="*/ 1836 w 3573137"/>
                <a:gd name="connsiteY0" fmla="*/ 159744 h 1131064"/>
                <a:gd name="connsiteX1" fmla="*/ 3064525 w 3573137"/>
                <a:gd name="connsiteY1" fmla="*/ 1129228 h 1131064"/>
                <a:gd name="connsiteX2" fmla="*/ 3053508 w 3573137"/>
                <a:gd name="connsiteY2" fmla="*/ 170761 h 1131064"/>
                <a:gd name="connsiteX3" fmla="*/ 1836 w 3573137"/>
                <a:gd name="connsiteY3" fmla="*/ 159744 h 1131064"/>
                <a:gd name="connsiteX0" fmla="*/ 0 w 3571301"/>
                <a:gd name="connsiteY0" fmla="*/ 0 h 971320"/>
                <a:gd name="connsiteX1" fmla="*/ 3062689 w 3571301"/>
                <a:gd name="connsiteY1" fmla="*/ 969484 h 971320"/>
                <a:gd name="connsiteX2" fmla="*/ 3051672 w 3571301"/>
                <a:gd name="connsiteY2" fmla="*/ 11017 h 971320"/>
                <a:gd name="connsiteX3" fmla="*/ 0 w 3571301"/>
                <a:gd name="connsiteY3" fmla="*/ 0 h 971320"/>
                <a:gd name="connsiteX0" fmla="*/ 0 w 3571301"/>
                <a:gd name="connsiteY0" fmla="*/ 0 h 971320"/>
                <a:gd name="connsiteX1" fmla="*/ 3062689 w 3571301"/>
                <a:gd name="connsiteY1" fmla="*/ 969484 h 971320"/>
                <a:gd name="connsiteX2" fmla="*/ 3051672 w 3571301"/>
                <a:gd name="connsiteY2" fmla="*/ 11017 h 971320"/>
                <a:gd name="connsiteX3" fmla="*/ 0 w 3571301"/>
                <a:gd name="connsiteY3" fmla="*/ 0 h 971320"/>
                <a:gd name="connsiteX0" fmla="*/ 0 w 3062689"/>
                <a:gd name="connsiteY0" fmla="*/ 0 h 969484"/>
                <a:gd name="connsiteX1" fmla="*/ 3062689 w 3062689"/>
                <a:gd name="connsiteY1" fmla="*/ 969484 h 969484"/>
                <a:gd name="connsiteX2" fmla="*/ 3051672 w 3062689"/>
                <a:gd name="connsiteY2" fmla="*/ 11017 h 969484"/>
                <a:gd name="connsiteX3" fmla="*/ 0 w 3062689"/>
                <a:gd name="connsiteY3" fmla="*/ 0 h 969484"/>
                <a:gd name="connsiteX0" fmla="*/ 0 w 3062689"/>
                <a:gd name="connsiteY0" fmla="*/ 0 h 969484"/>
                <a:gd name="connsiteX1" fmla="*/ 3062689 w 3062689"/>
                <a:gd name="connsiteY1" fmla="*/ 969484 h 969484"/>
                <a:gd name="connsiteX2" fmla="*/ 3051672 w 3062689"/>
                <a:gd name="connsiteY2" fmla="*/ 11017 h 969484"/>
                <a:gd name="connsiteX3" fmla="*/ 0 w 3062689"/>
                <a:gd name="connsiteY3" fmla="*/ 0 h 969484"/>
                <a:gd name="connsiteX0" fmla="*/ 0 w 3066123"/>
                <a:gd name="connsiteY0" fmla="*/ 0 h 971667"/>
                <a:gd name="connsiteX1" fmla="*/ 3066123 w 3066123"/>
                <a:gd name="connsiteY1" fmla="*/ 971667 h 971667"/>
                <a:gd name="connsiteX2" fmla="*/ 3055106 w 3066123"/>
                <a:gd name="connsiteY2" fmla="*/ 13200 h 971667"/>
                <a:gd name="connsiteX3" fmla="*/ 0 w 3066123"/>
                <a:gd name="connsiteY3" fmla="*/ 0 h 971667"/>
                <a:gd name="connsiteX0" fmla="*/ 0 w 3064317"/>
                <a:gd name="connsiteY0" fmla="*/ 0 h 968610"/>
                <a:gd name="connsiteX1" fmla="*/ 3064317 w 3064317"/>
                <a:gd name="connsiteY1" fmla="*/ 968610 h 968610"/>
                <a:gd name="connsiteX2" fmla="*/ 3053300 w 3064317"/>
                <a:gd name="connsiteY2" fmla="*/ 10143 h 968610"/>
                <a:gd name="connsiteX3" fmla="*/ 0 w 3064317"/>
                <a:gd name="connsiteY3" fmla="*/ 0 h 968610"/>
                <a:gd name="connsiteX0" fmla="*/ 0 w 3046790"/>
                <a:gd name="connsiteY0" fmla="*/ 0 h 965553"/>
                <a:gd name="connsiteX1" fmla="*/ 3046790 w 3046790"/>
                <a:gd name="connsiteY1" fmla="*/ 965553 h 965553"/>
                <a:gd name="connsiteX2" fmla="*/ 3035773 w 3046790"/>
                <a:gd name="connsiteY2" fmla="*/ 7086 h 965553"/>
                <a:gd name="connsiteX3" fmla="*/ 0 w 3046790"/>
                <a:gd name="connsiteY3" fmla="*/ 0 h 965553"/>
                <a:gd name="connsiteX0" fmla="*/ 0 w 3037243"/>
                <a:gd name="connsiteY0" fmla="*/ 0 h 947431"/>
                <a:gd name="connsiteX1" fmla="*/ 3037243 w 3037243"/>
                <a:gd name="connsiteY1" fmla="*/ 947431 h 947431"/>
                <a:gd name="connsiteX2" fmla="*/ 3035773 w 3037243"/>
                <a:gd name="connsiteY2" fmla="*/ 7086 h 947431"/>
                <a:gd name="connsiteX3" fmla="*/ 0 w 3037243"/>
                <a:gd name="connsiteY3" fmla="*/ 0 h 947431"/>
                <a:gd name="connsiteX0" fmla="*/ 0 w 3037243"/>
                <a:gd name="connsiteY0" fmla="*/ 8198 h 955629"/>
                <a:gd name="connsiteX1" fmla="*/ 3037243 w 3037243"/>
                <a:gd name="connsiteY1" fmla="*/ 955629 h 955629"/>
                <a:gd name="connsiteX2" fmla="*/ 3034086 w 3037243"/>
                <a:gd name="connsiteY2" fmla="*/ 0 h 955629"/>
                <a:gd name="connsiteX3" fmla="*/ 0 w 3037243"/>
                <a:gd name="connsiteY3" fmla="*/ 8198 h 955629"/>
                <a:gd name="connsiteX0" fmla="*/ 0 w 3037243"/>
                <a:gd name="connsiteY0" fmla="*/ 15621 h 963052"/>
                <a:gd name="connsiteX1" fmla="*/ 3037243 w 3037243"/>
                <a:gd name="connsiteY1" fmla="*/ 963052 h 963052"/>
                <a:gd name="connsiteX2" fmla="*/ 3029779 w 3037243"/>
                <a:gd name="connsiteY2" fmla="*/ 0 h 963052"/>
                <a:gd name="connsiteX3" fmla="*/ 0 w 3037243"/>
                <a:gd name="connsiteY3" fmla="*/ 15621 h 963052"/>
                <a:gd name="connsiteX0" fmla="*/ 0 w 3037243"/>
                <a:gd name="connsiteY0" fmla="*/ 15621 h 963052"/>
                <a:gd name="connsiteX1" fmla="*/ 3037243 w 3037243"/>
                <a:gd name="connsiteY1" fmla="*/ 963052 h 963052"/>
                <a:gd name="connsiteX2" fmla="*/ 3029779 w 3037243"/>
                <a:gd name="connsiteY2" fmla="*/ 0 h 963052"/>
                <a:gd name="connsiteX3" fmla="*/ 0 w 3037243"/>
                <a:gd name="connsiteY3" fmla="*/ 15621 h 963052"/>
                <a:gd name="connsiteX0" fmla="*/ 0 w 3037243"/>
                <a:gd name="connsiteY0" fmla="*/ 22919 h 970350"/>
                <a:gd name="connsiteX1" fmla="*/ 3037243 w 3037243"/>
                <a:gd name="connsiteY1" fmla="*/ 970350 h 970350"/>
                <a:gd name="connsiteX2" fmla="*/ 3034587 w 3037243"/>
                <a:gd name="connsiteY2" fmla="*/ 0 h 970350"/>
                <a:gd name="connsiteX3" fmla="*/ 0 w 3037243"/>
                <a:gd name="connsiteY3" fmla="*/ 22919 h 970350"/>
              </a:gdLst>
              <a:ahLst/>
              <a:cxnLst>
                <a:cxn ang="0">
                  <a:pos x="connsiteX0" y="connsiteY0"/>
                </a:cxn>
                <a:cxn ang="0">
                  <a:pos x="connsiteX1" y="connsiteY1"/>
                </a:cxn>
                <a:cxn ang="0">
                  <a:pos x="connsiteX2" y="connsiteY2"/>
                </a:cxn>
                <a:cxn ang="0">
                  <a:pos x="connsiteX3" y="connsiteY3"/>
                </a:cxn>
              </a:cxnLst>
              <a:rect l="l" t="t" r="r" b="b"/>
              <a:pathLst>
                <a:path w="3037243" h="970350">
                  <a:moveTo>
                    <a:pt x="0" y="22919"/>
                  </a:moveTo>
                  <a:lnTo>
                    <a:pt x="3037243" y="970350"/>
                  </a:lnTo>
                  <a:cubicBezTo>
                    <a:pt x="3036191" y="651807"/>
                    <a:pt x="3035639" y="318543"/>
                    <a:pt x="3034587" y="0"/>
                  </a:cubicBezTo>
                  <a:lnTo>
                    <a:pt x="0" y="22919"/>
                  </a:lnTo>
                  <a:close/>
                </a:path>
              </a:pathLst>
            </a:custGeom>
            <a:solidFill>
              <a:schemeClr val="tx1">
                <a:lumMod val="85000"/>
                <a:lumOff val="1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FB768DD7-FA3A-433C-BBA3-D9F1F763115F}"/>
              </a:ext>
            </a:extLst>
          </p:cNvPr>
          <p:cNvGrpSpPr/>
          <p:nvPr/>
        </p:nvGrpSpPr>
        <p:grpSpPr>
          <a:xfrm>
            <a:off x="6189370" y="3985640"/>
            <a:ext cx="4794105" cy="2525692"/>
            <a:chOff x="652102" y="4220307"/>
            <a:chExt cx="3760396" cy="2291025"/>
          </a:xfrm>
        </p:grpSpPr>
        <p:sp>
          <p:nvSpPr>
            <p:cNvPr id="23" name="Rectangle 22">
              <a:extLst>
                <a:ext uri="{FF2B5EF4-FFF2-40B4-BE49-F238E27FC236}">
                  <a16:creationId xmlns:a16="http://schemas.microsoft.com/office/drawing/2014/main" id="{6EACFB47-D832-4405-9BA0-AE41CFFC1F29}"/>
                </a:ext>
              </a:extLst>
            </p:cNvPr>
            <p:cNvSpPr/>
            <p:nvPr/>
          </p:nvSpPr>
          <p:spPr>
            <a:xfrm>
              <a:off x="652102" y="4220307"/>
              <a:ext cx="3760396" cy="2291025"/>
            </a:xfrm>
            <a:prstGeom prst="rect">
              <a:avLst/>
            </a:pr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tIns="731520" rIns="274320" rtlCol="0" anchor="t" anchorCtr="0"/>
            <a:lstStyle/>
            <a:p>
              <a:pPr lvl="0">
                <a:lnSpc>
                  <a:spcPct val="140000"/>
                </a:lnSpc>
              </a:pPr>
              <a:endParaRPr lang="en-US" sz="1800" kern="0" dirty="0">
                <a:solidFill>
                  <a:schemeClr val="tx1">
                    <a:lumMod val="85000"/>
                    <a:lumOff val="15000"/>
                  </a:schemeClr>
                </a:solidFill>
                <a:latin typeface="Arial" pitchFamily="34" charset="0"/>
                <a:cs typeface="Arial" pitchFamily="34" charset="0"/>
              </a:endParaRPr>
            </a:p>
          </p:txBody>
        </p:sp>
        <p:sp>
          <p:nvSpPr>
            <p:cNvPr id="24" name="Freeform 5">
              <a:extLst>
                <a:ext uri="{FF2B5EF4-FFF2-40B4-BE49-F238E27FC236}">
                  <a16:creationId xmlns:a16="http://schemas.microsoft.com/office/drawing/2014/main" id="{5647C165-C177-4C7D-883A-C2EE80243CEE}"/>
                </a:ext>
              </a:extLst>
            </p:cNvPr>
            <p:cNvSpPr/>
            <p:nvPr/>
          </p:nvSpPr>
          <p:spPr>
            <a:xfrm>
              <a:off x="652102" y="4220307"/>
              <a:ext cx="3760396" cy="970350"/>
            </a:xfrm>
            <a:custGeom>
              <a:avLst/>
              <a:gdLst>
                <a:gd name="connsiteX0" fmla="*/ 1836 w 3573137"/>
                <a:gd name="connsiteY0" fmla="*/ 159744 h 1131064"/>
                <a:gd name="connsiteX1" fmla="*/ 3064525 w 3573137"/>
                <a:gd name="connsiteY1" fmla="*/ 1129228 h 1131064"/>
                <a:gd name="connsiteX2" fmla="*/ 3053508 w 3573137"/>
                <a:gd name="connsiteY2" fmla="*/ 170761 h 1131064"/>
                <a:gd name="connsiteX3" fmla="*/ 1836 w 3573137"/>
                <a:gd name="connsiteY3" fmla="*/ 159744 h 1131064"/>
                <a:gd name="connsiteX0" fmla="*/ 0 w 3571301"/>
                <a:gd name="connsiteY0" fmla="*/ 0 h 971320"/>
                <a:gd name="connsiteX1" fmla="*/ 3062689 w 3571301"/>
                <a:gd name="connsiteY1" fmla="*/ 969484 h 971320"/>
                <a:gd name="connsiteX2" fmla="*/ 3051672 w 3571301"/>
                <a:gd name="connsiteY2" fmla="*/ 11017 h 971320"/>
                <a:gd name="connsiteX3" fmla="*/ 0 w 3571301"/>
                <a:gd name="connsiteY3" fmla="*/ 0 h 971320"/>
                <a:gd name="connsiteX0" fmla="*/ 0 w 3571301"/>
                <a:gd name="connsiteY0" fmla="*/ 0 h 971320"/>
                <a:gd name="connsiteX1" fmla="*/ 3062689 w 3571301"/>
                <a:gd name="connsiteY1" fmla="*/ 969484 h 971320"/>
                <a:gd name="connsiteX2" fmla="*/ 3051672 w 3571301"/>
                <a:gd name="connsiteY2" fmla="*/ 11017 h 971320"/>
                <a:gd name="connsiteX3" fmla="*/ 0 w 3571301"/>
                <a:gd name="connsiteY3" fmla="*/ 0 h 971320"/>
                <a:gd name="connsiteX0" fmla="*/ 0 w 3062689"/>
                <a:gd name="connsiteY0" fmla="*/ 0 h 969484"/>
                <a:gd name="connsiteX1" fmla="*/ 3062689 w 3062689"/>
                <a:gd name="connsiteY1" fmla="*/ 969484 h 969484"/>
                <a:gd name="connsiteX2" fmla="*/ 3051672 w 3062689"/>
                <a:gd name="connsiteY2" fmla="*/ 11017 h 969484"/>
                <a:gd name="connsiteX3" fmla="*/ 0 w 3062689"/>
                <a:gd name="connsiteY3" fmla="*/ 0 h 969484"/>
                <a:gd name="connsiteX0" fmla="*/ 0 w 3062689"/>
                <a:gd name="connsiteY0" fmla="*/ 0 h 969484"/>
                <a:gd name="connsiteX1" fmla="*/ 3062689 w 3062689"/>
                <a:gd name="connsiteY1" fmla="*/ 969484 h 969484"/>
                <a:gd name="connsiteX2" fmla="*/ 3051672 w 3062689"/>
                <a:gd name="connsiteY2" fmla="*/ 11017 h 969484"/>
                <a:gd name="connsiteX3" fmla="*/ 0 w 3062689"/>
                <a:gd name="connsiteY3" fmla="*/ 0 h 969484"/>
                <a:gd name="connsiteX0" fmla="*/ 0 w 3066123"/>
                <a:gd name="connsiteY0" fmla="*/ 0 h 971667"/>
                <a:gd name="connsiteX1" fmla="*/ 3066123 w 3066123"/>
                <a:gd name="connsiteY1" fmla="*/ 971667 h 971667"/>
                <a:gd name="connsiteX2" fmla="*/ 3055106 w 3066123"/>
                <a:gd name="connsiteY2" fmla="*/ 13200 h 971667"/>
                <a:gd name="connsiteX3" fmla="*/ 0 w 3066123"/>
                <a:gd name="connsiteY3" fmla="*/ 0 h 971667"/>
                <a:gd name="connsiteX0" fmla="*/ 0 w 3064317"/>
                <a:gd name="connsiteY0" fmla="*/ 0 h 968610"/>
                <a:gd name="connsiteX1" fmla="*/ 3064317 w 3064317"/>
                <a:gd name="connsiteY1" fmla="*/ 968610 h 968610"/>
                <a:gd name="connsiteX2" fmla="*/ 3053300 w 3064317"/>
                <a:gd name="connsiteY2" fmla="*/ 10143 h 968610"/>
                <a:gd name="connsiteX3" fmla="*/ 0 w 3064317"/>
                <a:gd name="connsiteY3" fmla="*/ 0 h 968610"/>
                <a:gd name="connsiteX0" fmla="*/ 0 w 3046790"/>
                <a:gd name="connsiteY0" fmla="*/ 0 h 965553"/>
                <a:gd name="connsiteX1" fmla="*/ 3046790 w 3046790"/>
                <a:gd name="connsiteY1" fmla="*/ 965553 h 965553"/>
                <a:gd name="connsiteX2" fmla="*/ 3035773 w 3046790"/>
                <a:gd name="connsiteY2" fmla="*/ 7086 h 965553"/>
                <a:gd name="connsiteX3" fmla="*/ 0 w 3046790"/>
                <a:gd name="connsiteY3" fmla="*/ 0 h 965553"/>
                <a:gd name="connsiteX0" fmla="*/ 0 w 3037243"/>
                <a:gd name="connsiteY0" fmla="*/ 0 h 947431"/>
                <a:gd name="connsiteX1" fmla="*/ 3037243 w 3037243"/>
                <a:gd name="connsiteY1" fmla="*/ 947431 h 947431"/>
                <a:gd name="connsiteX2" fmla="*/ 3035773 w 3037243"/>
                <a:gd name="connsiteY2" fmla="*/ 7086 h 947431"/>
                <a:gd name="connsiteX3" fmla="*/ 0 w 3037243"/>
                <a:gd name="connsiteY3" fmla="*/ 0 h 947431"/>
                <a:gd name="connsiteX0" fmla="*/ 0 w 3037243"/>
                <a:gd name="connsiteY0" fmla="*/ 8198 h 955629"/>
                <a:gd name="connsiteX1" fmla="*/ 3037243 w 3037243"/>
                <a:gd name="connsiteY1" fmla="*/ 955629 h 955629"/>
                <a:gd name="connsiteX2" fmla="*/ 3034086 w 3037243"/>
                <a:gd name="connsiteY2" fmla="*/ 0 h 955629"/>
                <a:gd name="connsiteX3" fmla="*/ 0 w 3037243"/>
                <a:gd name="connsiteY3" fmla="*/ 8198 h 955629"/>
                <a:gd name="connsiteX0" fmla="*/ 0 w 3037243"/>
                <a:gd name="connsiteY0" fmla="*/ 15621 h 963052"/>
                <a:gd name="connsiteX1" fmla="*/ 3037243 w 3037243"/>
                <a:gd name="connsiteY1" fmla="*/ 963052 h 963052"/>
                <a:gd name="connsiteX2" fmla="*/ 3029779 w 3037243"/>
                <a:gd name="connsiteY2" fmla="*/ 0 h 963052"/>
                <a:gd name="connsiteX3" fmla="*/ 0 w 3037243"/>
                <a:gd name="connsiteY3" fmla="*/ 15621 h 963052"/>
                <a:gd name="connsiteX0" fmla="*/ 0 w 3037243"/>
                <a:gd name="connsiteY0" fmla="*/ 15621 h 963052"/>
                <a:gd name="connsiteX1" fmla="*/ 3037243 w 3037243"/>
                <a:gd name="connsiteY1" fmla="*/ 963052 h 963052"/>
                <a:gd name="connsiteX2" fmla="*/ 3029779 w 3037243"/>
                <a:gd name="connsiteY2" fmla="*/ 0 h 963052"/>
                <a:gd name="connsiteX3" fmla="*/ 0 w 3037243"/>
                <a:gd name="connsiteY3" fmla="*/ 15621 h 963052"/>
                <a:gd name="connsiteX0" fmla="*/ 0 w 3037243"/>
                <a:gd name="connsiteY0" fmla="*/ 22919 h 970350"/>
                <a:gd name="connsiteX1" fmla="*/ 3037243 w 3037243"/>
                <a:gd name="connsiteY1" fmla="*/ 970350 h 970350"/>
                <a:gd name="connsiteX2" fmla="*/ 3034587 w 3037243"/>
                <a:gd name="connsiteY2" fmla="*/ 0 h 970350"/>
                <a:gd name="connsiteX3" fmla="*/ 0 w 3037243"/>
                <a:gd name="connsiteY3" fmla="*/ 22919 h 970350"/>
              </a:gdLst>
              <a:ahLst/>
              <a:cxnLst>
                <a:cxn ang="0">
                  <a:pos x="connsiteX0" y="connsiteY0"/>
                </a:cxn>
                <a:cxn ang="0">
                  <a:pos x="connsiteX1" y="connsiteY1"/>
                </a:cxn>
                <a:cxn ang="0">
                  <a:pos x="connsiteX2" y="connsiteY2"/>
                </a:cxn>
                <a:cxn ang="0">
                  <a:pos x="connsiteX3" y="connsiteY3"/>
                </a:cxn>
              </a:cxnLst>
              <a:rect l="l" t="t" r="r" b="b"/>
              <a:pathLst>
                <a:path w="3037243" h="970350">
                  <a:moveTo>
                    <a:pt x="0" y="22919"/>
                  </a:moveTo>
                  <a:lnTo>
                    <a:pt x="3037243" y="970350"/>
                  </a:lnTo>
                  <a:cubicBezTo>
                    <a:pt x="3036191" y="651807"/>
                    <a:pt x="3035639" y="318543"/>
                    <a:pt x="3034587" y="0"/>
                  </a:cubicBezTo>
                  <a:lnTo>
                    <a:pt x="0" y="22919"/>
                  </a:lnTo>
                  <a:close/>
                </a:path>
              </a:pathLst>
            </a:custGeom>
            <a:solidFill>
              <a:schemeClr val="tx1">
                <a:lumMod val="85000"/>
                <a:lumOff val="1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290C18EA-0004-47C3-ACB7-A25969447C86}"/>
              </a:ext>
            </a:extLst>
          </p:cNvPr>
          <p:cNvSpPr/>
          <p:nvPr/>
        </p:nvSpPr>
        <p:spPr>
          <a:xfrm>
            <a:off x="522907" y="3528440"/>
            <a:ext cx="5063977" cy="45720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000" b="1" i="0" dirty="0">
                <a:solidFill>
                  <a:schemeClr val="bg1"/>
                </a:solidFill>
                <a:effectLst/>
                <a:latin typeface="Calibri (Body)"/>
              </a:rPr>
              <a:t>	    Standard Applications</a:t>
            </a:r>
          </a:p>
        </p:txBody>
      </p:sp>
      <p:sp>
        <p:nvSpPr>
          <p:cNvPr id="26" name="Rectangle 25">
            <a:extLst>
              <a:ext uri="{FF2B5EF4-FFF2-40B4-BE49-F238E27FC236}">
                <a16:creationId xmlns:a16="http://schemas.microsoft.com/office/drawing/2014/main" id="{C339E2DC-C39E-46E8-974C-53E212044F84}"/>
              </a:ext>
            </a:extLst>
          </p:cNvPr>
          <p:cNvSpPr/>
          <p:nvPr/>
        </p:nvSpPr>
        <p:spPr>
          <a:xfrm>
            <a:off x="6054435" y="3528440"/>
            <a:ext cx="5063977" cy="457200"/>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2000" b="1" i="0" dirty="0">
                <a:solidFill>
                  <a:schemeClr val="bg1"/>
                </a:solidFill>
                <a:effectLst/>
                <a:latin typeface="Calibri (Body)"/>
              </a:rPr>
              <a:t>                 </a:t>
            </a:r>
            <a:r>
              <a:rPr lang="en-US" sz="2000" b="1" dirty="0">
                <a:solidFill>
                  <a:schemeClr val="bg1"/>
                </a:solidFill>
                <a:latin typeface="Calibri (Body)"/>
              </a:rPr>
              <a:t>         </a:t>
            </a:r>
            <a:r>
              <a:rPr lang="en-US" sz="2000" b="1" i="0" dirty="0">
                <a:solidFill>
                  <a:schemeClr val="bg1"/>
                </a:solidFill>
                <a:effectLst/>
                <a:latin typeface="Calibri (Body)"/>
              </a:rPr>
              <a:t>Customized Apps</a:t>
            </a:r>
          </a:p>
        </p:txBody>
      </p:sp>
      <p:sp>
        <p:nvSpPr>
          <p:cNvPr id="5" name="TextBox 4">
            <a:extLst>
              <a:ext uri="{FF2B5EF4-FFF2-40B4-BE49-F238E27FC236}">
                <a16:creationId xmlns:a16="http://schemas.microsoft.com/office/drawing/2014/main" id="{055B4015-E9D8-423D-AAA5-41F15E55A467}"/>
              </a:ext>
            </a:extLst>
          </p:cNvPr>
          <p:cNvSpPr txBox="1"/>
          <p:nvPr/>
        </p:nvSpPr>
        <p:spPr>
          <a:xfrm>
            <a:off x="813134" y="4123210"/>
            <a:ext cx="4472038" cy="1200329"/>
          </a:xfrm>
          <a:prstGeom prst="rect">
            <a:avLst/>
          </a:prstGeom>
          <a:noFill/>
        </p:spPr>
        <p:txBody>
          <a:bodyPr wrap="square" rtlCol="0">
            <a:spAutoFit/>
          </a:bodyPr>
          <a:lstStyle/>
          <a:p>
            <a:pPr marL="285750" indent="-285750">
              <a:buFont typeface="Wingdings" panose="05000000000000000000" pitchFamily="2" charset="2"/>
              <a:buChar char="§"/>
            </a:pPr>
            <a:r>
              <a:rPr lang="en-US" sz="1800" b="0" i="0" dirty="0">
                <a:solidFill>
                  <a:schemeClr val="tx1">
                    <a:lumMod val="95000"/>
                    <a:lumOff val="5000"/>
                  </a:schemeClr>
                </a:solidFill>
                <a:effectLst/>
                <a:latin typeface="Calibri (Body)"/>
              </a:rPr>
              <a:t>Implementation of those business apps, which are released by SAP</a:t>
            </a:r>
          </a:p>
          <a:p>
            <a:pPr marL="285750" indent="-285750">
              <a:buFont typeface="Wingdings" panose="05000000000000000000" pitchFamily="2" charset="2"/>
              <a:buChar char="§"/>
            </a:pPr>
            <a:r>
              <a:rPr lang="en-US" sz="1800" b="0" i="0" dirty="0">
                <a:solidFill>
                  <a:schemeClr val="tx1">
                    <a:lumMod val="95000"/>
                    <a:lumOff val="5000"/>
                  </a:schemeClr>
                </a:solidFill>
                <a:effectLst/>
                <a:latin typeface="Calibri (Body)"/>
              </a:rPr>
              <a:t>These are categorized as Transnational, Fact-sheets and Analytical apps etc.</a:t>
            </a:r>
            <a:endParaRPr lang="en-US" dirty="0"/>
          </a:p>
        </p:txBody>
      </p:sp>
      <p:sp>
        <p:nvSpPr>
          <p:cNvPr id="27" name="TextBox 26">
            <a:extLst>
              <a:ext uri="{FF2B5EF4-FFF2-40B4-BE49-F238E27FC236}">
                <a16:creationId xmlns:a16="http://schemas.microsoft.com/office/drawing/2014/main" id="{1C189308-9888-4803-B446-521D74A22BE5}"/>
              </a:ext>
            </a:extLst>
          </p:cNvPr>
          <p:cNvSpPr txBox="1"/>
          <p:nvPr/>
        </p:nvSpPr>
        <p:spPr>
          <a:xfrm>
            <a:off x="6350664" y="4121741"/>
            <a:ext cx="4471516" cy="1995290"/>
          </a:xfrm>
          <a:prstGeom prst="rect">
            <a:avLst/>
          </a:prstGeom>
          <a:noFill/>
        </p:spPr>
        <p:txBody>
          <a:bodyPr wrap="square">
            <a:spAutoFit/>
          </a:bodyPr>
          <a:lstStyle/>
          <a:p>
            <a:pPr marL="285750" indent="-285750">
              <a:lnSpc>
                <a:spcPct val="140000"/>
              </a:lnSpc>
              <a:buFont typeface="Wingdings" panose="05000000000000000000" pitchFamily="2" charset="2"/>
              <a:buChar char="§"/>
            </a:pPr>
            <a:r>
              <a:rPr lang="en-US" sz="1800" b="0" i="0" dirty="0">
                <a:solidFill>
                  <a:srgbClr val="3C3C3C"/>
                </a:solidFill>
                <a:effectLst/>
                <a:latin typeface="Calibri (Body)"/>
              </a:rPr>
              <a:t>As per business requirement, a complete custom fiori app can be implemented.</a:t>
            </a:r>
            <a:endParaRPr lang="en-US" kern="0" dirty="0">
              <a:solidFill>
                <a:schemeClr val="tx1">
                  <a:lumMod val="85000"/>
                  <a:lumOff val="15000"/>
                </a:schemeClr>
              </a:solidFill>
              <a:latin typeface="Calibri (Body)"/>
              <a:cs typeface="Arial" pitchFamily="34" charset="0"/>
            </a:endParaRPr>
          </a:p>
          <a:p>
            <a:pPr marL="285750" indent="-285750">
              <a:lnSpc>
                <a:spcPct val="140000"/>
              </a:lnSpc>
              <a:buFont typeface="Wingdings" panose="05000000000000000000" pitchFamily="2" charset="2"/>
              <a:buChar char="§"/>
            </a:pPr>
            <a:r>
              <a:rPr lang="en-US" sz="1800" b="0" i="0" dirty="0">
                <a:solidFill>
                  <a:srgbClr val="3C3C3C"/>
                </a:solidFill>
                <a:effectLst/>
                <a:latin typeface="Calibri (Body)"/>
              </a:rPr>
              <a:t>Customized App is been hosted on SAP-Fiori server (front-end system).</a:t>
            </a:r>
            <a:endParaRPr lang="en-US" b="0" i="0" kern="0" dirty="0">
              <a:solidFill>
                <a:schemeClr val="tx1">
                  <a:lumMod val="85000"/>
                  <a:lumOff val="15000"/>
                </a:schemeClr>
              </a:solidFill>
              <a:effectLst/>
              <a:latin typeface="Calibri (Body)"/>
              <a:cs typeface="Arial" pitchFamily="34" charset="0"/>
            </a:endParaRPr>
          </a:p>
          <a:p>
            <a:pPr marL="285750" indent="-285750">
              <a:lnSpc>
                <a:spcPct val="140000"/>
              </a:lnSpc>
              <a:buFont typeface="Wingdings" panose="05000000000000000000" pitchFamily="2" charset="2"/>
              <a:buChar char="§"/>
            </a:pPr>
            <a:r>
              <a:rPr lang="en-US" sz="1800" dirty="0">
                <a:solidFill>
                  <a:srgbClr val="3C3C3C"/>
                </a:solidFill>
                <a:latin typeface="Calibri (Body)"/>
              </a:rPr>
              <a:t>I</a:t>
            </a:r>
            <a:r>
              <a:rPr lang="en-US" sz="1800" b="0" i="0" dirty="0">
                <a:solidFill>
                  <a:srgbClr val="3C3C3C"/>
                </a:solidFill>
                <a:effectLst/>
                <a:latin typeface="Calibri (Body)"/>
              </a:rPr>
              <a:t>t integrates with SAP or Non-SAP system.</a:t>
            </a:r>
          </a:p>
        </p:txBody>
      </p:sp>
    </p:spTree>
    <p:extLst>
      <p:ext uri="{BB962C8B-B14F-4D97-AF65-F5344CB8AC3E}">
        <p14:creationId xmlns:p14="http://schemas.microsoft.com/office/powerpoint/2010/main" val="506821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prstClr val="black"/>
                </a:solidFill>
                <a:latin typeface="Cooper Black" panose="0208090404030B020404" pitchFamily="18" charset="0"/>
              </a:rPr>
              <a:t>Fiori Launchpad Access</a:t>
            </a:r>
            <a:endParaRPr kumimoji="0" lang="en-US" sz="36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862322"/>
          </a:xfrm>
          <a:prstGeom prst="rect">
            <a:avLst/>
          </a:prstGeom>
          <a:noFill/>
        </p:spPr>
        <p:txBody>
          <a:bodyPr wrap="square" rtlCol="0">
            <a:spAutoFit/>
          </a:bodyPr>
          <a:lstStyle/>
          <a:p>
            <a:r>
              <a:rPr lang="en-US" dirty="0"/>
              <a:t>The service which is used by Launchpad to run</a:t>
            </a:r>
          </a:p>
          <a:p>
            <a:r>
              <a:rPr lang="en-US" dirty="0"/>
              <a:t>/UI2/INTEROP – This service controls navigation from tile to the Application</a:t>
            </a:r>
          </a:p>
          <a:p>
            <a:r>
              <a:rPr lang="en-US" dirty="0"/>
              <a:t>/UI2/PAGE_BUILDER_PERS – Launchpad personalization, Used to load all the tiles, groups of users, controls the loading of launchpad content for our users.</a:t>
            </a:r>
          </a:p>
          <a:p>
            <a:endParaRPr lang="en-US" dirty="0"/>
          </a:p>
          <a:p>
            <a:r>
              <a:rPr lang="en-US" dirty="0"/>
              <a:t>Trouble shooting:</a:t>
            </a:r>
          </a:p>
          <a:p>
            <a:pPr marL="342900" indent="-342900">
              <a:buFont typeface="Wingdings" panose="05000000000000000000" pitchFamily="2" charset="2"/>
              <a:buChar char="ü"/>
            </a:pPr>
            <a:r>
              <a:rPr lang="en-US" dirty="0"/>
              <a:t>The service is not even registered</a:t>
            </a:r>
          </a:p>
          <a:p>
            <a:pPr marL="342900" indent="-342900">
              <a:buAutoNum type="arabicPeriod" startAt="2"/>
            </a:pPr>
            <a:r>
              <a:rPr lang="en-US" dirty="0"/>
              <a:t>The service is not even activate</a:t>
            </a:r>
          </a:p>
          <a:p>
            <a:pPr marL="342900" indent="-342900">
              <a:buAutoNum type="arabicPeriod" startAt="2"/>
            </a:pPr>
            <a:r>
              <a:rPr lang="en-US" dirty="0"/>
              <a:t>You may not have authorization to access this service.</a:t>
            </a:r>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5" descr="Fiori Launchpad Error: Failure – Unable to load groups Resolved!!!! | SAP  Blogs">
            <a:extLst>
              <a:ext uri="{FF2B5EF4-FFF2-40B4-BE49-F238E27FC236}">
                <a16:creationId xmlns:a16="http://schemas.microsoft.com/office/drawing/2014/main" id="{2891B711-6A40-4692-80FF-D1DF1E7304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48" y="3641412"/>
            <a:ext cx="4882891" cy="2064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68251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11022535"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Basic Terms related to the Launchpad</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4247317"/>
          </a:xfrm>
          <a:prstGeom prst="rect">
            <a:avLst/>
          </a:prstGeom>
          <a:noFill/>
        </p:spPr>
        <p:txBody>
          <a:bodyPr wrap="square" rtlCol="0">
            <a:spAutoFit/>
          </a:bodyPr>
          <a:lstStyle/>
          <a:p>
            <a:r>
              <a:rPr lang="en-US" b="1" dirty="0"/>
              <a:t>Catalog</a:t>
            </a:r>
            <a:r>
              <a:rPr lang="en-US" dirty="0"/>
              <a:t> – A Collection of all the Tiles, Each tile represent precisely one Application. We create catalog to package all tiles together according to team, functional area, application component, functionality, area of responsibility…</a:t>
            </a:r>
          </a:p>
          <a:p>
            <a:r>
              <a:rPr lang="en-US" b="1" dirty="0"/>
              <a:t>Tile</a:t>
            </a:r>
            <a:r>
              <a:rPr lang="en-US" dirty="0"/>
              <a:t> – a square box which provides entry point for an app, it consists of 2 parts,</a:t>
            </a:r>
          </a:p>
          <a:p>
            <a:pPr marL="342900" indent="-342900">
              <a:buAutoNum type="arabicPeriod"/>
            </a:pPr>
            <a:r>
              <a:rPr lang="en-US" dirty="0"/>
              <a:t>Tile Properties – title, subtitle, icon, ..</a:t>
            </a:r>
          </a:p>
          <a:p>
            <a:pPr marL="342900" indent="-342900">
              <a:buAutoNum type="arabicPeriod"/>
            </a:pPr>
            <a:r>
              <a:rPr lang="en-US" b="1" dirty="0"/>
              <a:t>Intent</a:t>
            </a:r>
            <a:r>
              <a:rPr lang="en-US" dirty="0"/>
              <a:t> - Semantic Object + Action</a:t>
            </a:r>
          </a:p>
          <a:p>
            <a:r>
              <a:rPr lang="en-US" dirty="0"/>
              <a:t>Semantic Object – The business object which is involved in the activity. Area of interest. E.g. SalesOrder, PurchaseOrder, OutboundDelivery, Customer, Vendor, Sales,.. </a:t>
            </a:r>
          </a:p>
          <a:p>
            <a:r>
              <a:rPr lang="en-US" dirty="0"/>
              <a:t>Action – Define the purpose of our Fiori Application. Indicative of the Activity which we want to perform on Business object. E.g. Create, Change, Manage, Track, Maintain, Execute, Analyze</a:t>
            </a:r>
          </a:p>
          <a:p>
            <a:r>
              <a:rPr lang="en-US" dirty="0"/>
              <a:t>Intent </a:t>
            </a:r>
            <a:r>
              <a:rPr lang="en-US" dirty="0">
                <a:sym typeface="Wingdings" panose="05000000000000000000" pitchFamily="2" charset="2"/>
              </a:rPr>
              <a:t> SalesOrder-manage, </a:t>
            </a:r>
            <a:r>
              <a:rPr lang="en-US" dirty="0"/>
              <a:t>OutboundDelivery-track </a:t>
            </a:r>
          </a:p>
          <a:p>
            <a:r>
              <a:rPr lang="en-US" dirty="0"/>
              <a:t>Note: Every application in entire system has unique intent.</a:t>
            </a:r>
          </a:p>
          <a:p>
            <a:r>
              <a:rPr lang="en-US" dirty="0"/>
              <a:t>3. </a:t>
            </a:r>
            <a:r>
              <a:rPr lang="en-US" b="1" dirty="0"/>
              <a:t>Target Mapping </a:t>
            </a:r>
            <a:r>
              <a:rPr lang="en-US" dirty="0"/>
              <a:t>– Maps the </a:t>
            </a:r>
            <a:r>
              <a:rPr lang="en-US" b="1" dirty="0"/>
              <a:t>intent</a:t>
            </a:r>
            <a:r>
              <a:rPr lang="en-US" dirty="0"/>
              <a:t> with the actual </a:t>
            </a:r>
            <a:r>
              <a:rPr lang="en-US" b="1" dirty="0"/>
              <a:t>Fiori App, WeBGUI, Tcode, Webdynpro App</a:t>
            </a:r>
            <a:r>
              <a:rPr lang="en-US" dirty="0"/>
              <a:t>. </a:t>
            </a:r>
          </a:p>
          <a:p>
            <a:r>
              <a:rPr lang="en-US" dirty="0"/>
              <a:t>4. </a:t>
            </a:r>
            <a:r>
              <a:rPr lang="en-US" b="1" dirty="0"/>
              <a:t>Group</a:t>
            </a:r>
            <a:r>
              <a:rPr lang="en-US" dirty="0"/>
              <a:t> – Is used to group tiles logically from business point of view, We never create tiles in group. We reference tiles in the group from catalog.</a:t>
            </a:r>
          </a:p>
          <a:p>
            <a:r>
              <a:rPr lang="en-US" b="1" dirty="0"/>
              <a:t>5. Role – </a:t>
            </a:r>
            <a:r>
              <a:rPr lang="en-US" dirty="0"/>
              <a:t>A user will be granted a role and inside the role we will have the catalog and the group.</a:t>
            </a:r>
            <a:endParaRPr lang="en-US" b="1"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28" name="Rectangle 27">
            <a:extLst>
              <a:ext uri="{FF2B5EF4-FFF2-40B4-BE49-F238E27FC236}">
                <a16:creationId xmlns:a16="http://schemas.microsoft.com/office/drawing/2014/main" id="{62968D14-3E5A-40FA-8707-5F88D73576E1}"/>
              </a:ext>
            </a:extLst>
          </p:cNvPr>
          <p:cNvSpPr/>
          <p:nvPr/>
        </p:nvSpPr>
        <p:spPr>
          <a:xfrm>
            <a:off x="8779038" y="5228309"/>
            <a:ext cx="1459345" cy="757382"/>
          </a:xfrm>
          <a:prstGeom prst="rect">
            <a:avLst/>
          </a:prstGeom>
          <a:solidFill>
            <a:srgbClr val="4F81BD"/>
          </a:solid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 lastClr="FFFFFF"/>
                </a:solidFill>
                <a:effectLst/>
                <a:uLnTx/>
                <a:uFillTx/>
                <a:latin typeface="Calibri"/>
                <a:ea typeface="+mn-ea"/>
                <a:cs typeface="+mn-cs"/>
              </a:rPr>
              <a:t>Fiori App</a:t>
            </a:r>
          </a:p>
        </p:txBody>
      </p:sp>
      <p:sp>
        <p:nvSpPr>
          <p:cNvPr id="29" name="Rectangle 28">
            <a:extLst>
              <a:ext uri="{FF2B5EF4-FFF2-40B4-BE49-F238E27FC236}">
                <a16:creationId xmlns:a16="http://schemas.microsoft.com/office/drawing/2014/main" id="{BCC52997-E97B-4BC8-A8A6-7C05418488E1}"/>
              </a:ext>
            </a:extLst>
          </p:cNvPr>
          <p:cNvSpPr/>
          <p:nvPr/>
        </p:nvSpPr>
        <p:spPr>
          <a:xfrm>
            <a:off x="1893328" y="5228309"/>
            <a:ext cx="1459345" cy="757382"/>
          </a:xfrm>
          <a:prstGeom prst="rect">
            <a:avLst/>
          </a:prstGeom>
          <a:solidFill>
            <a:srgbClr val="4F81BD"/>
          </a:solid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 lastClr="FFFFFF"/>
                </a:solidFill>
                <a:effectLst/>
                <a:uLnTx/>
                <a:uFillTx/>
                <a:latin typeface="Calibri"/>
                <a:ea typeface="+mn-ea"/>
                <a:cs typeface="+mn-cs"/>
              </a:rPr>
              <a:t>Tile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 lastClr="FFFFFF"/>
                </a:solidFill>
                <a:effectLst/>
                <a:uLnTx/>
                <a:uFillTx/>
                <a:latin typeface="Calibri"/>
                <a:ea typeface="+mn-ea"/>
                <a:cs typeface="+mn-cs"/>
              </a:rPr>
              <a:t>Tile 1</a:t>
            </a:r>
          </a:p>
        </p:txBody>
      </p:sp>
      <p:cxnSp>
        <p:nvCxnSpPr>
          <p:cNvPr id="30" name="Straight Connector 29">
            <a:extLst>
              <a:ext uri="{FF2B5EF4-FFF2-40B4-BE49-F238E27FC236}">
                <a16:creationId xmlns:a16="http://schemas.microsoft.com/office/drawing/2014/main" id="{5F6D4BDD-A6C6-4B74-BCA0-2CCF7E162719}"/>
              </a:ext>
            </a:extLst>
          </p:cNvPr>
          <p:cNvCxnSpPr>
            <a:stCxn id="29" idx="3"/>
          </p:cNvCxnSpPr>
          <p:nvPr/>
        </p:nvCxnSpPr>
        <p:spPr>
          <a:xfrm>
            <a:off x="3352673" y="5607000"/>
            <a:ext cx="2230583" cy="0"/>
          </a:xfrm>
          <a:prstGeom prst="line">
            <a:avLst/>
          </a:prstGeom>
          <a:noFill/>
          <a:ln w="9525" cap="flat" cmpd="sng" algn="ctr">
            <a:solidFill>
              <a:srgbClr val="4F81BD">
                <a:shade val="95000"/>
                <a:satMod val="105000"/>
              </a:srgbClr>
            </a:solidFill>
            <a:prstDash val="solid"/>
          </a:ln>
          <a:effectLst/>
        </p:spPr>
      </p:cxnSp>
      <p:cxnSp>
        <p:nvCxnSpPr>
          <p:cNvPr id="31" name="Straight Connector 30">
            <a:extLst>
              <a:ext uri="{FF2B5EF4-FFF2-40B4-BE49-F238E27FC236}">
                <a16:creationId xmlns:a16="http://schemas.microsoft.com/office/drawing/2014/main" id="{9E5B4B41-DE50-4337-85A0-304966F9A7D8}"/>
              </a:ext>
            </a:extLst>
          </p:cNvPr>
          <p:cNvCxnSpPr/>
          <p:nvPr/>
        </p:nvCxnSpPr>
        <p:spPr>
          <a:xfrm>
            <a:off x="6548455" y="5607000"/>
            <a:ext cx="2230583" cy="0"/>
          </a:xfrm>
          <a:prstGeom prst="line">
            <a:avLst/>
          </a:prstGeom>
          <a:noFill/>
          <a:ln w="9525" cap="flat" cmpd="sng" algn="ctr">
            <a:solidFill>
              <a:srgbClr val="4F81BD">
                <a:shade val="95000"/>
                <a:satMod val="105000"/>
              </a:srgbClr>
            </a:solidFill>
            <a:prstDash val="solid"/>
          </a:ln>
          <a:effectLst/>
        </p:spPr>
      </p:cxnSp>
      <p:sp>
        <p:nvSpPr>
          <p:cNvPr id="32" name="Oval 31">
            <a:extLst>
              <a:ext uri="{FF2B5EF4-FFF2-40B4-BE49-F238E27FC236}">
                <a16:creationId xmlns:a16="http://schemas.microsoft.com/office/drawing/2014/main" id="{D9437696-DF72-4B0E-988A-37FBFA57AE82}"/>
              </a:ext>
            </a:extLst>
          </p:cNvPr>
          <p:cNvSpPr/>
          <p:nvPr/>
        </p:nvSpPr>
        <p:spPr>
          <a:xfrm>
            <a:off x="6005247" y="5413036"/>
            <a:ext cx="543208" cy="369323"/>
          </a:xfrm>
          <a:prstGeom prst="ellipse">
            <a:avLst/>
          </a:prstGeom>
          <a:solidFill>
            <a:srgbClr val="4F81BD"/>
          </a:solid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a:ea typeface="+mn-ea"/>
              <a:cs typeface="+mn-cs"/>
            </a:endParaRPr>
          </a:p>
        </p:txBody>
      </p:sp>
      <p:sp>
        <p:nvSpPr>
          <p:cNvPr id="33" name="Left Brace 32">
            <a:extLst>
              <a:ext uri="{FF2B5EF4-FFF2-40B4-BE49-F238E27FC236}">
                <a16:creationId xmlns:a16="http://schemas.microsoft.com/office/drawing/2014/main" id="{7EFA3119-778C-4109-B93F-112AF9A07DEF}"/>
              </a:ext>
            </a:extLst>
          </p:cNvPr>
          <p:cNvSpPr/>
          <p:nvPr/>
        </p:nvSpPr>
        <p:spPr>
          <a:xfrm>
            <a:off x="5509364" y="5228342"/>
            <a:ext cx="692727" cy="757349"/>
          </a:xfrm>
          <a:prstGeom prst="leftBrace">
            <a:avLst/>
          </a:prstGeom>
          <a:noFill/>
          <a:ln w="9525" cap="flat" cmpd="sng" algn="ctr">
            <a:solidFill>
              <a:srgbClr val="4F81BD">
                <a:shade val="95000"/>
                <a:satMod val="105000"/>
              </a:srgbClr>
            </a:solidFill>
            <a:prstDash val="solid"/>
          </a:ln>
          <a:effec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Text" lastClr="000000"/>
              </a:solidFill>
              <a:effectLst/>
              <a:uLnTx/>
              <a:uFillTx/>
              <a:latin typeface="Calibri"/>
              <a:ea typeface="+mn-ea"/>
              <a:cs typeface="+mn-cs"/>
            </a:endParaRPr>
          </a:p>
        </p:txBody>
      </p:sp>
      <p:sp>
        <p:nvSpPr>
          <p:cNvPr id="34" name="TextBox 8">
            <a:extLst>
              <a:ext uri="{FF2B5EF4-FFF2-40B4-BE49-F238E27FC236}">
                <a16:creationId xmlns:a16="http://schemas.microsoft.com/office/drawing/2014/main" id="{92037F49-E041-4421-9AEA-B77A5C227EBC}"/>
              </a:ext>
            </a:extLst>
          </p:cNvPr>
          <p:cNvSpPr txBox="1"/>
          <p:nvPr/>
        </p:nvSpPr>
        <p:spPr>
          <a:xfrm>
            <a:off x="5509364" y="5976323"/>
            <a:ext cx="2501094" cy="36707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Text" lastClr="000000"/>
                </a:solidFill>
                <a:effectLst/>
                <a:uLnTx/>
                <a:uFillTx/>
                <a:latin typeface="Calibri"/>
                <a:ea typeface="+mn-ea"/>
                <a:cs typeface="+mn-cs"/>
              </a:rPr>
              <a:t>Target Mapping</a:t>
            </a:r>
          </a:p>
        </p:txBody>
      </p:sp>
      <p:sp>
        <p:nvSpPr>
          <p:cNvPr id="35" name="Rectangle 34">
            <a:extLst>
              <a:ext uri="{FF2B5EF4-FFF2-40B4-BE49-F238E27FC236}">
                <a16:creationId xmlns:a16="http://schemas.microsoft.com/office/drawing/2014/main" id="{EB5A4373-655F-4FD0-B711-AD7CDF898967}"/>
              </a:ext>
            </a:extLst>
          </p:cNvPr>
          <p:cNvSpPr/>
          <p:nvPr/>
        </p:nvSpPr>
        <p:spPr>
          <a:xfrm>
            <a:off x="1907454" y="6037167"/>
            <a:ext cx="1459345" cy="757382"/>
          </a:xfrm>
          <a:prstGeom prst="rect">
            <a:avLst/>
          </a:prstGeom>
          <a:solidFill>
            <a:srgbClr val="4F81BD"/>
          </a:solid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 lastClr="FFFFFF"/>
                </a:solidFill>
                <a:effectLst/>
                <a:uLnTx/>
                <a:uFillTx/>
                <a:latin typeface="Calibri"/>
                <a:ea typeface="+mn-ea"/>
                <a:cs typeface="+mn-cs"/>
              </a:rPr>
              <a:t>Tile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 lastClr="FFFFFF"/>
                </a:solidFill>
                <a:effectLst/>
                <a:uLnTx/>
                <a:uFillTx/>
                <a:latin typeface="Calibri"/>
                <a:ea typeface="+mn-ea"/>
                <a:cs typeface="+mn-cs"/>
              </a:rPr>
              <a:t>Tile 2</a:t>
            </a:r>
          </a:p>
        </p:txBody>
      </p:sp>
      <p:cxnSp>
        <p:nvCxnSpPr>
          <p:cNvPr id="36" name="Straight Connector 35">
            <a:extLst>
              <a:ext uri="{FF2B5EF4-FFF2-40B4-BE49-F238E27FC236}">
                <a16:creationId xmlns:a16="http://schemas.microsoft.com/office/drawing/2014/main" id="{0DB349F7-11BE-4FB5-AB31-C234237F7C3D}"/>
              </a:ext>
            </a:extLst>
          </p:cNvPr>
          <p:cNvCxnSpPr>
            <a:cxnSpLocks/>
            <a:endCxn id="35" idx="3"/>
          </p:cNvCxnSpPr>
          <p:nvPr/>
        </p:nvCxnSpPr>
        <p:spPr>
          <a:xfrm flipH="1">
            <a:off x="3366799" y="5584426"/>
            <a:ext cx="2262729" cy="831432"/>
          </a:xfrm>
          <a:prstGeom prst="line">
            <a:avLst/>
          </a:prstGeom>
          <a:noFill/>
          <a:ln w="9525" cap="flat" cmpd="sng" algn="ctr">
            <a:solidFill>
              <a:srgbClr val="4F81BD">
                <a:shade val="95000"/>
                <a:satMod val="105000"/>
              </a:srgbClr>
            </a:solidFill>
            <a:prstDash val="solid"/>
          </a:ln>
          <a:effectLst/>
        </p:spPr>
      </p:cxnSp>
      <p:sp>
        <p:nvSpPr>
          <p:cNvPr id="37" name="TextBox 36">
            <a:extLst>
              <a:ext uri="{FF2B5EF4-FFF2-40B4-BE49-F238E27FC236}">
                <a16:creationId xmlns:a16="http://schemas.microsoft.com/office/drawing/2014/main" id="{1C9BFC10-9CC4-4101-A6EE-41FEE0177A24}"/>
              </a:ext>
            </a:extLst>
          </p:cNvPr>
          <p:cNvSpPr txBox="1"/>
          <p:nvPr/>
        </p:nvSpPr>
        <p:spPr>
          <a:xfrm>
            <a:off x="5835912" y="4910844"/>
            <a:ext cx="896484" cy="369332"/>
          </a:xfrm>
          <a:prstGeom prst="rect">
            <a:avLst/>
          </a:prstGeom>
          <a:noFill/>
        </p:spPr>
        <p:txBody>
          <a:bodyPr wrap="square">
            <a:spAutoFit/>
          </a:bodyPr>
          <a:lstStyle/>
          <a:p>
            <a:r>
              <a:rPr lang="en-US" b="1" dirty="0"/>
              <a:t>intent</a:t>
            </a:r>
            <a:endParaRPr lang="en-US" dirty="0"/>
          </a:p>
        </p:txBody>
      </p:sp>
    </p:spTree>
    <p:extLst>
      <p:ext uri="{BB962C8B-B14F-4D97-AF65-F5344CB8AC3E}">
        <p14:creationId xmlns:p14="http://schemas.microsoft.com/office/powerpoint/2010/main" val="692015196"/>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10496</TotalTime>
  <Words>1175</Words>
  <Application>Microsoft Office PowerPoint</Application>
  <PresentationFormat>Widescreen</PresentationFormat>
  <Paragraphs>154</Paragraphs>
  <Slides>16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(Body)</vt:lpstr>
      <vt:lpstr>Calibri Light</vt:lpstr>
      <vt:lpstr>Cooper Black</vt:lpstr>
      <vt:lpstr>Segoe UI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cvedi@soyuztechnologies.com</cp:lastModifiedBy>
  <cp:revision>695</cp:revision>
  <dcterms:created xsi:type="dcterms:W3CDTF">2016-07-10T03:33:26Z</dcterms:created>
  <dcterms:modified xsi:type="dcterms:W3CDTF">2022-01-29T14:02:56Z</dcterms:modified>
</cp:coreProperties>
</file>

<file path=docProps/thumbnail.jpeg>
</file>